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3"/>
  </p:handoutMasterIdLst>
  <p:sldIdLst>
    <p:sldId id="256" r:id="rId2"/>
    <p:sldId id="257" r:id="rId3"/>
    <p:sldId id="258" r:id="rId4"/>
    <p:sldId id="259" r:id="rId5"/>
    <p:sldId id="260" r:id="rId6"/>
    <p:sldId id="290"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91"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09" autoAdjust="0"/>
    <p:restoredTop sz="94602" autoAdjust="0"/>
  </p:normalViewPr>
  <p:slideViewPr>
    <p:cSldViewPr>
      <p:cViewPr>
        <p:scale>
          <a:sx n="45" d="100"/>
          <a:sy n="45" d="100"/>
        </p:scale>
        <p:origin x="-2658" y="-6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62B9D040-53F3-405C-B135-8F33ABCD36D0}" type="datetimeFigureOut">
              <a:rPr lang="en-US" smtClean="0"/>
              <a:t>9/12/2011</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85159388-8161-4198-B7CF-6FEF67EE2C8D}"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9B4957-BCD8-4548-98B2-7432C3FE1BB9}" type="datetimeFigureOut">
              <a:rPr lang="en-US" smtClean="0"/>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06140F-3477-4708-A5A4-599E27740D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9B4957-BCD8-4548-98B2-7432C3FE1BB9}" type="datetimeFigureOut">
              <a:rPr lang="en-US" smtClean="0"/>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06140F-3477-4708-A5A4-599E27740D2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9B4957-BCD8-4548-98B2-7432C3FE1BB9}" type="datetimeFigureOut">
              <a:rPr lang="en-US" smtClean="0"/>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06140F-3477-4708-A5A4-599E27740D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9B4957-BCD8-4548-98B2-7432C3FE1BB9}" type="datetimeFigureOut">
              <a:rPr lang="en-US" smtClean="0"/>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06140F-3477-4708-A5A4-599E27740D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9B4957-BCD8-4548-98B2-7432C3FE1BB9}" type="datetimeFigureOut">
              <a:rPr lang="en-US" smtClean="0"/>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06140F-3477-4708-A5A4-599E27740D2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9B4957-BCD8-4548-98B2-7432C3FE1BB9}" type="datetimeFigureOut">
              <a:rPr lang="en-US" smtClean="0"/>
              <a:t>9/12/2011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06140F-3477-4708-A5A4-599E27740D2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9B4957-BCD8-4548-98B2-7432C3FE1BB9}" type="datetimeFigureOut">
              <a:rPr lang="en-US" smtClean="0"/>
              <a:t>9/12/2011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06140F-3477-4708-A5A4-599E27740D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9B4957-BCD8-4548-98B2-7432C3FE1BB9}" type="datetimeFigureOut">
              <a:rPr lang="en-US" smtClean="0"/>
              <a:t>9/12/2011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06140F-3477-4708-A5A4-599E27740D2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9B4957-BCD8-4548-98B2-7432C3FE1BB9}" type="datetimeFigureOut">
              <a:rPr lang="en-US" smtClean="0"/>
              <a:t>9/12/2011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06140F-3477-4708-A5A4-599E27740D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9B4957-BCD8-4548-98B2-7432C3FE1BB9}" type="datetimeFigureOut">
              <a:rPr lang="en-US" smtClean="0"/>
              <a:t>9/12/2011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06140F-3477-4708-A5A4-599E27740D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9B4957-BCD8-4548-98B2-7432C3FE1BB9}" type="datetimeFigureOut">
              <a:rPr lang="en-US" smtClean="0"/>
              <a:t>9/12/2011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06140F-3477-4708-A5A4-599E27740D2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9B4957-BCD8-4548-98B2-7432C3FE1BB9}" type="datetimeFigureOut">
              <a:rPr lang="en-US" smtClean="0"/>
              <a:t>9/12/2011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06140F-3477-4708-A5A4-599E27740D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382000" cy="6096000"/>
          </a:xfrm>
        </p:spPr>
        <p:txBody>
          <a:bodyPr>
            <a:normAutofit/>
          </a:bodyPr>
          <a:lstStyle/>
          <a:p>
            <a:r>
              <a:rPr lang="es-PR" sz="3600" b="1" dirty="0">
                <a:solidFill>
                  <a:schemeClr val="tx1"/>
                </a:solidFill>
              </a:rPr>
              <a:t>ENTENDIENDO EL ENLACE ENTRE EL TRAFICO HUMANO Y LA VIOLENCIA CONTRA LA </a:t>
            </a:r>
            <a:r>
              <a:rPr lang="es-PR" sz="3600" b="1" dirty="0" smtClean="0">
                <a:solidFill>
                  <a:schemeClr val="tx1"/>
                </a:solidFill>
              </a:rPr>
              <a:t>MUJER</a:t>
            </a:r>
          </a:p>
          <a:p>
            <a:endParaRPr lang="es-PR" sz="3600" b="1" dirty="0">
              <a:solidFill>
                <a:schemeClr val="tx1"/>
              </a:solidFill>
            </a:endParaRPr>
          </a:p>
          <a:p>
            <a:r>
              <a:rPr lang="es-PR" sz="3600" b="1" dirty="0" err="1" smtClean="0">
                <a:solidFill>
                  <a:schemeClr val="tx1"/>
                </a:solidFill>
              </a:rPr>
              <a:t>Marianna</a:t>
            </a:r>
            <a:r>
              <a:rPr lang="es-PR" sz="3600" b="1" dirty="0" smtClean="0">
                <a:solidFill>
                  <a:schemeClr val="tx1"/>
                </a:solidFill>
              </a:rPr>
              <a:t> </a:t>
            </a:r>
            <a:r>
              <a:rPr lang="es-PR" sz="3600" b="1" dirty="0" err="1" smtClean="0">
                <a:solidFill>
                  <a:schemeClr val="tx1"/>
                </a:solidFill>
              </a:rPr>
              <a:t>Smirnova</a:t>
            </a:r>
            <a:r>
              <a:rPr lang="es-PR" sz="3600" b="1" dirty="0" smtClean="0">
                <a:solidFill>
                  <a:schemeClr val="tx1"/>
                </a:solidFill>
              </a:rPr>
              <a:t>, MIPA</a:t>
            </a:r>
          </a:p>
          <a:p>
            <a:r>
              <a:rPr lang="es-PR" sz="3600" b="1" dirty="0" smtClean="0">
                <a:solidFill>
                  <a:schemeClr val="tx1"/>
                </a:solidFill>
              </a:rPr>
              <a:t>HT </a:t>
            </a:r>
            <a:r>
              <a:rPr lang="es-PR" sz="3600" b="1" dirty="0" err="1" smtClean="0">
                <a:solidFill>
                  <a:schemeClr val="tx1"/>
                </a:solidFill>
              </a:rPr>
              <a:t>Resource</a:t>
            </a:r>
            <a:r>
              <a:rPr lang="es-PR" sz="3600" b="1" dirty="0" smtClean="0">
                <a:solidFill>
                  <a:schemeClr val="tx1"/>
                </a:solidFill>
              </a:rPr>
              <a:t> Project</a:t>
            </a:r>
          </a:p>
          <a:p>
            <a:endParaRPr lang="es-PR" sz="2800" b="1" dirty="0">
              <a:solidFill>
                <a:schemeClr val="tx1"/>
              </a:solidFill>
            </a:endParaRPr>
          </a:p>
          <a:p>
            <a:r>
              <a:rPr lang="es-PR" sz="2800" b="1" dirty="0" smtClean="0">
                <a:solidFill>
                  <a:schemeClr val="tx1"/>
                </a:solidFill>
              </a:rPr>
              <a:t>DEVELOPED IN COLLABORATION WITH:</a:t>
            </a:r>
          </a:p>
          <a:p>
            <a:r>
              <a:rPr lang="es-PR" sz="2800" b="1" dirty="0" smtClean="0">
                <a:solidFill>
                  <a:schemeClr val="tx1"/>
                </a:solidFill>
              </a:rPr>
              <a:t>ARACELI ALONSO, PHD UW-MADISON</a:t>
            </a:r>
            <a:endParaRPr lang="en-US" sz="28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382000" cy="6096000"/>
          </a:xfrm>
        </p:spPr>
        <p:txBody>
          <a:bodyPr>
            <a:normAutofit fontScale="85000" lnSpcReduction="20000"/>
          </a:bodyPr>
          <a:lstStyle/>
          <a:p>
            <a:r>
              <a:rPr lang="es-PR" sz="3600" b="1" dirty="0">
                <a:solidFill>
                  <a:schemeClr val="tx1"/>
                </a:solidFill>
              </a:rPr>
              <a:t>Tráfico de Sexo</a:t>
            </a:r>
            <a:endParaRPr lang="en-US" sz="3600" b="1" dirty="0">
              <a:solidFill>
                <a:schemeClr val="tx1"/>
              </a:solidFill>
            </a:endParaRPr>
          </a:p>
          <a:p>
            <a:pPr algn="l"/>
            <a:r>
              <a:rPr lang="es-PR" dirty="0">
                <a:solidFill>
                  <a:schemeClr val="tx1"/>
                </a:solidFill>
              </a:rPr>
              <a:t>“Tráfico de Sexo” significa el reclutamiento, alojo, transportación, provisión, u obtención de una persona para el propósito de un acto sexual comercial.</a:t>
            </a:r>
            <a:endParaRPr lang="en-US" dirty="0">
              <a:solidFill>
                <a:schemeClr val="tx1"/>
              </a:solidFill>
            </a:endParaRPr>
          </a:p>
          <a:p>
            <a:r>
              <a:rPr lang="es-PR" dirty="0"/>
              <a:t> </a:t>
            </a:r>
            <a:endParaRPr lang="en-US" dirty="0"/>
          </a:p>
          <a:p>
            <a:pPr algn="r"/>
            <a:r>
              <a:rPr lang="es-PR" sz="2100" dirty="0">
                <a:solidFill>
                  <a:schemeClr val="tx1"/>
                </a:solidFill>
              </a:rPr>
              <a:t>Ley Federal de los Estados Unidos para la Protección de Víctimas de Tráfico, 2000</a:t>
            </a:r>
            <a:endParaRPr lang="en-US" sz="2100" dirty="0">
              <a:solidFill>
                <a:schemeClr val="tx1"/>
              </a:solidFill>
            </a:endParaRPr>
          </a:p>
          <a:p>
            <a:r>
              <a:rPr lang="es-PR" dirty="0"/>
              <a:t> </a:t>
            </a:r>
            <a:endParaRPr lang="en-US" dirty="0"/>
          </a:p>
          <a:p>
            <a:pPr marL="342900" algn="l"/>
            <a:r>
              <a:rPr lang="es-PR" sz="2800" dirty="0">
                <a:solidFill>
                  <a:schemeClr val="tx1"/>
                </a:solidFill>
              </a:rPr>
              <a:t>El tráfico de sexo es complicado por las mismas razones que el tráfico humano, pero también porque es un tipo de “esclavitud sexual”</a:t>
            </a:r>
            <a:endParaRPr lang="en-US" sz="2800" dirty="0">
              <a:solidFill>
                <a:schemeClr val="tx1"/>
              </a:solidFill>
            </a:endParaRPr>
          </a:p>
          <a:p>
            <a:r>
              <a:rPr lang="es-PR" dirty="0"/>
              <a:t> </a:t>
            </a:r>
            <a:endParaRPr lang="en-US" dirty="0"/>
          </a:p>
          <a:p>
            <a:pPr algn="l"/>
            <a:r>
              <a:rPr lang="es-PR" dirty="0">
                <a:solidFill>
                  <a:schemeClr val="tx1"/>
                </a:solidFill>
              </a:rPr>
              <a:t>Otros tipos:</a:t>
            </a:r>
            <a:endParaRPr lang="en-US" dirty="0">
              <a:solidFill>
                <a:schemeClr val="tx1"/>
              </a:solidFill>
            </a:endParaRPr>
          </a:p>
          <a:p>
            <a:pPr marL="171450" lvl="0" indent="-114300" algn="l">
              <a:buFont typeface="Arial" pitchFamily="34" charset="0"/>
              <a:buChar char="•"/>
            </a:pPr>
            <a:r>
              <a:rPr lang="es-PR" dirty="0">
                <a:solidFill>
                  <a:schemeClr val="tx1"/>
                </a:solidFill>
              </a:rPr>
              <a:t>esclavitud sexual de un solo dueño</a:t>
            </a:r>
            <a:endParaRPr lang="en-US" dirty="0">
              <a:solidFill>
                <a:schemeClr val="tx1"/>
              </a:solidFill>
            </a:endParaRPr>
          </a:p>
          <a:p>
            <a:pPr marL="171450" lvl="0" indent="-114300" algn="l">
              <a:buFont typeface="Arial" pitchFamily="34" charset="0"/>
              <a:buChar char="•"/>
            </a:pPr>
            <a:r>
              <a:rPr lang="es-PR" dirty="0">
                <a:solidFill>
                  <a:schemeClr val="tx1"/>
                </a:solidFill>
              </a:rPr>
              <a:t>esclavitud ritual</a:t>
            </a:r>
            <a:endParaRPr lang="en-US" dirty="0">
              <a:solidFill>
                <a:schemeClr val="tx1"/>
              </a:solidFill>
            </a:endParaRPr>
          </a:p>
          <a:p>
            <a:pPr marL="171450" indent="-114300" algn="l">
              <a:buFont typeface="Arial" pitchFamily="34" charset="0"/>
              <a:buChar char="•"/>
            </a:pPr>
            <a:r>
              <a:rPr lang="es-PR" dirty="0">
                <a:solidFill>
                  <a:schemeClr val="tx1"/>
                </a:solidFill>
              </a:rPr>
              <a:t>esclavitud por razones principalmente no-sexuales, donde el sexo es común o permisible </a:t>
            </a:r>
            <a:endParaRPr lang="en-US"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382000" cy="6096000"/>
          </a:xfrm>
        </p:spPr>
        <p:txBody>
          <a:bodyPr/>
          <a:lstStyle/>
          <a:p>
            <a:r>
              <a:rPr lang="es-PR" b="1" dirty="0">
                <a:solidFill>
                  <a:schemeClr val="tx1"/>
                </a:solidFill>
              </a:rPr>
              <a:t>Un marco de trabajo analítico y de acción efectivo debe tratar la interconexión del TRAFICO DE SEXO Y LA ESCLAVITUD SEXUAL y:</a:t>
            </a:r>
            <a:endParaRPr lang="en-US" b="1" dirty="0">
              <a:solidFill>
                <a:schemeClr val="tx1"/>
              </a:solidFill>
            </a:endParaRPr>
          </a:p>
          <a:p>
            <a:r>
              <a:rPr lang="es-PR" dirty="0"/>
              <a:t> </a:t>
            </a:r>
            <a:endParaRPr lang="en-US" dirty="0"/>
          </a:p>
          <a:p>
            <a:pPr marL="514350" lvl="0" indent="-514350" algn="l">
              <a:buFont typeface="+mj-lt"/>
              <a:buAutoNum type="arabicPeriod"/>
            </a:pPr>
            <a:r>
              <a:rPr lang="es-PR" dirty="0">
                <a:solidFill>
                  <a:schemeClr val="tx1"/>
                </a:solidFill>
              </a:rPr>
              <a:t>Migración laboral y globalización </a:t>
            </a:r>
            <a:endParaRPr lang="es-PR" dirty="0" smtClean="0">
              <a:solidFill>
                <a:schemeClr val="tx1"/>
              </a:solidFill>
            </a:endParaRPr>
          </a:p>
          <a:p>
            <a:pPr marL="971550" lvl="1" indent="-514350" algn="l">
              <a:buFont typeface="Wingdings" pitchFamily="2" charset="2"/>
              <a:buChar char="q"/>
            </a:pPr>
            <a:r>
              <a:rPr lang="es-PR" dirty="0" smtClean="0">
                <a:solidFill>
                  <a:schemeClr val="tx1"/>
                </a:solidFill>
              </a:rPr>
              <a:t>“</a:t>
            </a:r>
            <a:r>
              <a:rPr lang="es-PR" dirty="0">
                <a:solidFill>
                  <a:schemeClr val="tx1"/>
                </a:solidFill>
              </a:rPr>
              <a:t>Feminización de la pobreza”</a:t>
            </a:r>
            <a:endParaRPr lang="en-US" dirty="0">
              <a:solidFill>
                <a:schemeClr val="tx1"/>
              </a:solidFill>
            </a:endParaRPr>
          </a:p>
          <a:p>
            <a:pPr marL="514350" lvl="0" indent="-514350" algn="l">
              <a:buFont typeface="+mj-lt"/>
              <a:buAutoNum type="arabicPeriod"/>
            </a:pPr>
            <a:r>
              <a:rPr lang="es-PR" dirty="0">
                <a:solidFill>
                  <a:schemeClr val="tx1"/>
                </a:solidFill>
              </a:rPr>
              <a:t>Estructuras de inequidad y opresión </a:t>
            </a:r>
            <a:endParaRPr lang="en-US" dirty="0">
              <a:solidFill>
                <a:schemeClr val="tx1"/>
              </a:solidFill>
            </a:endParaRPr>
          </a:p>
          <a:p>
            <a:pPr marL="514350" lvl="0" indent="-514350" algn="l">
              <a:buFont typeface="+mj-lt"/>
              <a:buAutoNum type="arabicPeriod"/>
            </a:pPr>
            <a:r>
              <a:rPr lang="es-PR" dirty="0">
                <a:solidFill>
                  <a:schemeClr val="tx1"/>
                </a:solidFill>
              </a:rPr>
              <a:t>Estructuras patriarcales de poder</a:t>
            </a:r>
            <a:endParaRPr lang="en-US" dirty="0">
              <a:solidFill>
                <a:schemeClr val="tx1"/>
              </a:solidFill>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382000" cy="6096000"/>
          </a:xfrm>
        </p:spPr>
        <p:txBody>
          <a:bodyPr>
            <a:normAutofit fontScale="92500" lnSpcReduction="20000"/>
          </a:bodyPr>
          <a:lstStyle/>
          <a:p>
            <a:r>
              <a:rPr lang="es-PR" b="1" dirty="0" smtClean="0">
                <a:solidFill>
                  <a:schemeClr val="tx1"/>
                </a:solidFill>
              </a:rPr>
              <a:t>1. Migración </a:t>
            </a:r>
            <a:r>
              <a:rPr lang="es-PR" b="1" dirty="0">
                <a:solidFill>
                  <a:schemeClr val="tx1"/>
                </a:solidFill>
              </a:rPr>
              <a:t>laboral y globalización:</a:t>
            </a:r>
            <a:endParaRPr lang="en-US" b="1" dirty="0">
              <a:solidFill>
                <a:schemeClr val="tx1"/>
              </a:solidFill>
            </a:endParaRPr>
          </a:p>
          <a:p>
            <a:r>
              <a:rPr lang="es-PR" dirty="0"/>
              <a:t> </a:t>
            </a:r>
            <a:endParaRPr lang="en-US" dirty="0"/>
          </a:p>
          <a:p>
            <a:r>
              <a:rPr lang="es-PR" b="1" dirty="0">
                <a:solidFill>
                  <a:schemeClr val="tx1"/>
                </a:solidFill>
              </a:rPr>
              <a:t>Migración laboral</a:t>
            </a:r>
            <a:r>
              <a:rPr lang="es-PR" dirty="0">
                <a:solidFill>
                  <a:schemeClr val="tx1"/>
                </a:solidFill>
              </a:rPr>
              <a:t>: movimiento de personas que provienen de pobreza, zonas en conflicto, situaciones de crisis, como por ejemplo los inmigrantes, refugiados, o desplazados internamente</a:t>
            </a:r>
            <a:r>
              <a:rPr lang="es-PR" dirty="0" smtClean="0">
                <a:solidFill>
                  <a:schemeClr val="tx1"/>
                </a:solidFill>
              </a:rPr>
              <a:t>.</a:t>
            </a:r>
          </a:p>
          <a:p>
            <a:endParaRPr lang="en-US" dirty="0">
              <a:solidFill>
                <a:schemeClr val="tx1"/>
              </a:solidFill>
            </a:endParaRPr>
          </a:p>
          <a:p>
            <a:r>
              <a:rPr lang="es-PR" b="1" dirty="0">
                <a:solidFill>
                  <a:schemeClr val="tx1"/>
                </a:solidFill>
              </a:rPr>
              <a:t>Globalización</a:t>
            </a:r>
            <a:r>
              <a:rPr lang="es-PR" dirty="0">
                <a:solidFill>
                  <a:schemeClr val="tx1"/>
                </a:solidFill>
              </a:rPr>
              <a:t>: el mercado global crea una demanda creciente para la labor barata y con pocas destrezas tanto en países desarrollados como en países en desarrollo (agricultura, procesamiento de alimentos, construcción, servicios domésticos, manufactura de labor intensa, trabajo sexual.</a:t>
            </a:r>
            <a:endParaRPr lang="en-US"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382000" cy="6096000"/>
          </a:xfrm>
        </p:spPr>
        <p:txBody>
          <a:bodyPr>
            <a:normAutofit fontScale="92500" lnSpcReduction="10000"/>
          </a:bodyPr>
          <a:lstStyle/>
          <a:p>
            <a:r>
              <a:rPr lang="es-PR" dirty="0">
                <a:solidFill>
                  <a:schemeClr val="tx1"/>
                </a:solidFill>
              </a:rPr>
              <a:t>2. Estructuras de inequidad y opresión: </a:t>
            </a:r>
            <a:endParaRPr lang="en-US" dirty="0">
              <a:solidFill>
                <a:schemeClr val="tx1"/>
              </a:solidFill>
            </a:endParaRPr>
          </a:p>
          <a:p>
            <a:r>
              <a:rPr lang="es-PR" dirty="0">
                <a:solidFill>
                  <a:schemeClr val="tx1"/>
                </a:solidFill>
              </a:rPr>
              <a:t> </a:t>
            </a:r>
            <a:endParaRPr lang="en-US" dirty="0">
              <a:solidFill>
                <a:schemeClr val="tx1"/>
              </a:solidFill>
            </a:endParaRPr>
          </a:p>
          <a:p>
            <a:pPr algn="l"/>
            <a:r>
              <a:rPr lang="es-PR" dirty="0">
                <a:solidFill>
                  <a:schemeClr val="tx1"/>
                </a:solidFill>
              </a:rPr>
              <a:t>Basadas en:</a:t>
            </a:r>
            <a:endParaRPr lang="en-US" dirty="0">
              <a:solidFill>
                <a:schemeClr val="tx1"/>
              </a:solidFill>
            </a:endParaRPr>
          </a:p>
          <a:p>
            <a:pPr algn="l"/>
            <a:r>
              <a:rPr lang="es-PR" dirty="0">
                <a:solidFill>
                  <a:schemeClr val="tx1"/>
                </a:solidFill>
              </a:rPr>
              <a:t> </a:t>
            </a:r>
            <a:endParaRPr lang="en-US" dirty="0">
              <a:solidFill>
                <a:schemeClr val="tx1"/>
              </a:solidFill>
            </a:endParaRPr>
          </a:p>
          <a:p>
            <a:pPr lvl="0" algn="l">
              <a:buFont typeface="Wingdings" pitchFamily="2" charset="2"/>
              <a:buChar char="q"/>
            </a:pPr>
            <a:r>
              <a:rPr lang="es-PR" dirty="0">
                <a:solidFill>
                  <a:schemeClr val="tx1"/>
                </a:solidFill>
              </a:rPr>
              <a:t>Género</a:t>
            </a:r>
            <a:endParaRPr lang="en-US" dirty="0">
              <a:solidFill>
                <a:schemeClr val="tx1"/>
              </a:solidFill>
            </a:endParaRPr>
          </a:p>
          <a:p>
            <a:pPr lvl="0" algn="l">
              <a:buFont typeface="Wingdings" pitchFamily="2" charset="2"/>
              <a:buChar char="q"/>
            </a:pPr>
            <a:r>
              <a:rPr lang="es-PR" dirty="0">
                <a:solidFill>
                  <a:schemeClr val="tx1"/>
                </a:solidFill>
              </a:rPr>
              <a:t>Edad</a:t>
            </a:r>
            <a:endParaRPr lang="en-US" dirty="0">
              <a:solidFill>
                <a:schemeClr val="tx1"/>
              </a:solidFill>
            </a:endParaRPr>
          </a:p>
          <a:p>
            <a:pPr lvl="0" algn="l">
              <a:buFont typeface="Wingdings" pitchFamily="2" charset="2"/>
              <a:buChar char="q"/>
            </a:pPr>
            <a:r>
              <a:rPr lang="es-PR" dirty="0">
                <a:solidFill>
                  <a:schemeClr val="tx1"/>
                </a:solidFill>
              </a:rPr>
              <a:t>Raza y etnicidad</a:t>
            </a:r>
            <a:endParaRPr lang="en-US" dirty="0">
              <a:solidFill>
                <a:schemeClr val="tx1"/>
              </a:solidFill>
            </a:endParaRPr>
          </a:p>
          <a:p>
            <a:pPr lvl="0" algn="l">
              <a:buFont typeface="Wingdings" pitchFamily="2" charset="2"/>
              <a:buChar char="q"/>
            </a:pPr>
            <a:r>
              <a:rPr lang="es-PR" dirty="0">
                <a:solidFill>
                  <a:schemeClr val="tx1"/>
                </a:solidFill>
              </a:rPr>
              <a:t>Pobreza</a:t>
            </a:r>
            <a:endParaRPr lang="en-US" dirty="0">
              <a:solidFill>
                <a:schemeClr val="tx1"/>
              </a:solidFill>
            </a:endParaRPr>
          </a:p>
          <a:p>
            <a:pPr lvl="0" algn="l">
              <a:buFont typeface="Wingdings" pitchFamily="2" charset="2"/>
              <a:buChar char="q"/>
            </a:pPr>
            <a:r>
              <a:rPr lang="es-PR" dirty="0">
                <a:solidFill>
                  <a:schemeClr val="tx1"/>
                </a:solidFill>
              </a:rPr>
              <a:t>Engaño</a:t>
            </a:r>
            <a:endParaRPr lang="en-US" dirty="0">
              <a:solidFill>
                <a:schemeClr val="tx1"/>
              </a:solidFill>
            </a:endParaRPr>
          </a:p>
          <a:p>
            <a:r>
              <a:rPr lang="es-PR" dirty="0">
                <a:solidFill>
                  <a:schemeClr val="tx1"/>
                </a:solidFill>
              </a:rPr>
              <a:t> </a:t>
            </a:r>
            <a:endParaRPr lang="en-US" dirty="0">
              <a:solidFill>
                <a:schemeClr val="tx1"/>
              </a:solidFill>
            </a:endParaRPr>
          </a:p>
          <a:p>
            <a:r>
              <a:rPr lang="es-PR" dirty="0">
                <a:solidFill>
                  <a:schemeClr val="tx1"/>
                </a:solidFill>
              </a:rPr>
              <a:t>que afectan todos los niveles de la sociedad: familia, comunidad, país…</a:t>
            </a:r>
            <a:endParaRPr lang="en-US"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382000" cy="6096000"/>
          </a:xfrm>
        </p:spPr>
        <p:txBody>
          <a:bodyPr>
            <a:normAutofit fontScale="85000" lnSpcReduction="20000"/>
          </a:bodyPr>
          <a:lstStyle/>
          <a:p>
            <a:r>
              <a:rPr lang="es-PR" b="1" dirty="0">
                <a:solidFill>
                  <a:schemeClr val="tx1"/>
                </a:solidFill>
              </a:rPr>
              <a:t>3. Estructuras Patriarcales de </a:t>
            </a:r>
            <a:r>
              <a:rPr lang="es-PR" b="1" dirty="0" smtClean="0">
                <a:solidFill>
                  <a:schemeClr val="tx1"/>
                </a:solidFill>
              </a:rPr>
              <a:t>Poder:</a:t>
            </a:r>
            <a:endParaRPr lang="en-US" b="1" dirty="0">
              <a:solidFill>
                <a:schemeClr val="tx1"/>
              </a:solidFill>
            </a:endParaRPr>
          </a:p>
          <a:p>
            <a:r>
              <a:rPr lang="es-PR" dirty="0">
                <a:solidFill>
                  <a:schemeClr val="tx1"/>
                </a:solidFill>
              </a:rPr>
              <a:t>El trabajo de las mujeres en la economía global, y en un mundo desigual, es una reflexión de los roles tradicionales de los géneros.</a:t>
            </a:r>
            <a:endParaRPr lang="en-US" dirty="0">
              <a:solidFill>
                <a:schemeClr val="tx1"/>
              </a:solidFill>
            </a:endParaRPr>
          </a:p>
          <a:p>
            <a:r>
              <a:rPr lang="es-PR" dirty="0">
                <a:solidFill>
                  <a:schemeClr val="tx1"/>
                </a:solidFill>
              </a:rPr>
              <a:t> </a:t>
            </a:r>
            <a:endParaRPr lang="en-US" dirty="0">
              <a:solidFill>
                <a:schemeClr val="tx1"/>
              </a:solidFill>
            </a:endParaRPr>
          </a:p>
          <a:p>
            <a:pPr lvl="0" algn="l"/>
            <a:r>
              <a:rPr lang="es-PR" dirty="0">
                <a:solidFill>
                  <a:schemeClr val="tx1"/>
                </a:solidFill>
              </a:rPr>
              <a:t>Sistema Patriarcal </a:t>
            </a:r>
            <a:r>
              <a:rPr lang="es-PR" dirty="0" smtClean="0">
                <a:solidFill>
                  <a:schemeClr val="tx1"/>
                </a:solidFill>
              </a:rPr>
              <a:t>Capital:</a:t>
            </a:r>
            <a:endParaRPr lang="en-US" dirty="0">
              <a:solidFill>
                <a:schemeClr val="tx1"/>
              </a:solidFill>
            </a:endParaRPr>
          </a:p>
          <a:p>
            <a:pPr lvl="0" algn="l">
              <a:buFont typeface="Wingdings" pitchFamily="2" charset="2"/>
              <a:buChar char="q"/>
            </a:pPr>
            <a:r>
              <a:rPr lang="es-PR" dirty="0">
                <a:solidFill>
                  <a:schemeClr val="tx1"/>
                </a:solidFill>
              </a:rPr>
              <a:t>Criadas</a:t>
            </a:r>
            <a:endParaRPr lang="en-US" dirty="0">
              <a:solidFill>
                <a:schemeClr val="tx1"/>
              </a:solidFill>
            </a:endParaRPr>
          </a:p>
          <a:p>
            <a:pPr lvl="0" algn="l">
              <a:buFont typeface="Wingdings" pitchFamily="2" charset="2"/>
              <a:buChar char="q"/>
            </a:pPr>
            <a:r>
              <a:rPr lang="es-PR" dirty="0">
                <a:solidFill>
                  <a:schemeClr val="tx1"/>
                </a:solidFill>
              </a:rPr>
              <a:t>Niñeras</a:t>
            </a:r>
            <a:endParaRPr lang="en-US" dirty="0">
              <a:solidFill>
                <a:schemeClr val="tx1"/>
              </a:solidFill>
            </a:endParaRPr>
          </a:p>
          <a:p>
            <a:pPr lvl="0" algn="l">
              <a:buFont typeface="Wingdings" pitchFamily="2" charset="2"/>
              <a:buChar char="q"/>
            </a:pPr>
            <a:r>
              <a:rPr lang="es-PR" dirty="0">
                <a:solidFill>
                  <a:schemeClr val="tx1"/>
                </a:solidFill>
              </a:rPr>
              <a:t>Trabajadoras de cuidado de salud en el hogar</a:t>
            </a:r>
            <a:endParaRPr lang="en-US" dirty="0">
              <a:solidFill>
                <a:schemeClr val="tx1"/>
              </a:solidFill>
            </a:endParaRPr>
          </a:p>
          <a:p>
            <a:pPr lvl="0" algn="l">
              <a:buFont typeface="Wingdings" pitchFamily="2" charset="2"/>
              <a:buChar char="q"/>
            </a:pPr>
            <a:r>
              <a:rPr lang="es-PR" dirty="0">
                <a:solidFill>
                  <a:schemeClr val="tx1"/>
                </a:solidFill>
              </a:rPr>
              <a:t>Trabajadoras de manufactura con salarios bajos</a:t>
            </a:r>
            <a:endParaRPr lang="en-US" dirty="0">
              <a:solidFill>
                <a:schemeClr val="tx1"/>
              </a:solidFill>
            </a:endParaRPr>
          </a:p>
          <a:p>
            <a:pPr lvl="0" algn="l">
              <a:buFont typeface="Wingdings" pitchFamily="2" charset="2"/>
              <a:buChar char="q"/>
            </a:pPr>
            <a:r>
              <a:rPr lang="es-PR" dirty="0">
                <a:solidFill>
                  <a:schemeClr val="tx1"/>
                </a:solidFill>
              </a:rPr>
              <a:t>Trabajadoras domésticas</a:t>
            </a:r>
            <a:endParaRPr lang="en-US" dirty="0">
              <a:solidFill>
                <a:schemeClr val="tx1"/>
              </a:solidFill>
            </a:endParaRPr>
          </a:p>
          <a:p>
            <a:pPr lvl="0" algn="l">
              <a:buFont typeface="Wingdings" pitchFamily="2" charset="2"/>
              <a:buChar char="q"/>
            </a:pPr>
            <a:r>
              <a:rPr lang="es-PR" dirty="0">
                <a:solidFill>
                  <a:schemeClr val="tx1"/>
                </a:solidFill>
              </a:rPr>
              <a:t>Esposas por orden</a:t>
            </a:r>
            <a:endParaRPr lang="en-US" dirty="0">
              <a:solidFill>
                <a:schemeClr val="tx1"/>
              </a:solidFill>
            </a:endParaRPr>
          </a:p>
          <a:p>
            <a:pPr lvl="0" algn="l">
              <a:buFont typeface="Wingdings" pitchFamily="2" charset="2"/>
              <a:buChar char="q"/>
            </a:pPr>
            <a:r>
              <a:rPr lang="es-PR" dirty="0">
                <a:solidFill>
                  <a:schemeClr val="tx1"/>
                </a:solidFill>
              </a:rPr>
              <a:t>Trabajadoras </a:t>
            </a:r>
            <a:r>
              <a:rPr lang="es-PR" dirty="0" smtClean="0">
                <a:solidFill>
                  <a:schemeClr val="tx1"/>
                </a:solidFill>
              </a:rPr>
              <a:t>sexuales</a:t>
            </a:r>
          </a:p>
          <a:p>
            <a:pPr lvl="0" algn="l"/>
            <a:endParaRPr lang="en-US" dirty="0">
              <a:solidFill>
                <a:schemeClr val="tx1"/>
              </a:solidFill>
            </a:endParaRPr>
          </a:p>
          <a:p>
            <a:pPr algn="l"/>
            <a:r>
              <a:rPr lang="es-PR" dirty="0">
                <a:solidFill>
                  <a:schemeClr val="tx1"/>
                </a:solidFill>
              </a:rPr>
              <a:t>Economía informal</a:t>
            </a:r>
            <a:endParaRPr lang="en-US"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382000" cy="6096000"/>
          </a:xfrm>
        </p:spPr>
        <p:txBody>
          <a:bodyPr/>
          <a:lstStyle/>
          <a:p>
            <a:pPr algn="l"/>
            <a:r>
              <a:rPr lang="es-PR" dirty="0">
                <a:solidFill>
                  <a:schemeClr val="tx1"/>
                </a:solidFill>
              </a:rPr>
              <a:t>De acuerdo a Allan </a:t>
            </a:r>
            <a:r>
              <a:rPr lang="es-PR" dirty="0" err="1">
                <a:solidFill>
                  <a:schemeClr val="tx1"/>
                </a:solidFill>
              </a:rPr>
              <a:t>Johson</a:t>
            </a:r>
            <a:r>
              <a:rPr lang="es-PR" dirty="0">
                <a:solidFill>
                  <a:schemeClr val="tx1"/>
                </a:solidFill>
              </a:rPr>
              <a:t>:</a:t>
            </a:r>
            <a:endParaRPr lang="en-US" dirty="0">
              <a:solidFill>
                <a:schemeClr val="tx1"/>
              </a:solidFill>
            </a:endParaRPr>
          </a:p>
          <a:p>
            <a:pPr marL="404813" algn="l"/>
            <a:r>
              <a:rPr lang="es-PR" dirty="0">
                <a:solidFill>
                  <a:schemeClr val="tx1"/>
                </a:solidFill>
              </a:rPr>
              <a:t>“Una sociedad es patriarcal en el grado que promueve el privilegio masculino al ser dominada por los hombres, identificada por los hombres, y centrada en los hombres.  También está organizada alrededor de una obsesión con el control y el poder, e incluye como uno de sus aspectos más importantes la opresión de la mujer.  </a:t>
            </a:r>
            <a:endParaRPr lang="es-PR" dirty="0" smtClean="0">
              <a:solidFill>
                <a:schemeClr val="tx1"/>
              </a:solidFill>
            </a:endParaRPr>
          </a:p>
          <a:p>
            <a:pPr marL="404813" algn="l"/>
            <a:r>
              <a:rPr lang="es-PR" dirty="0" smtClean="0">
                <a:solidFill>
                  <a:schemeClr val="tx1"/>
                </a:solidFill>
              </a:rPr>
              <a:t>En </a:t>
            </a:r>
            <a:r>
              <a:rPr lang="es-PR" dirty="0">
                <a:solidFill>
                  <a:schemeClr val="tx1"/>
                </a:solidFill>
              </a:rPr>
              <a:t>un sistema patriarcal, todas las personas, hombres y mujeres, participan”</a:t>
            </a:r>
            <a:r>
              <a:rPr lang="es-PR" dirty="0"/>
              <a: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382000" cy="6096000"/>
          </a:xfrm>
        </p:spPr>
        <p:txBody>
          <a:bodyPr/>
          <a:lstStyle/>
          <a:p>
            <a:endParaRPr lang="es-PR" dirty="0" smtClean="0"/>
          </a:p>
          <a:p>
            <a:r>
              <a:rPr lang="es-PR" dirty="0" smtClean="0">
                <a:solidFill>
                  <a:schemeClr val="tx1"/>
                </a:solidFill>
              </a:rPr>
              <a:t>Las </a:t>
            </a:r>
            <a:r>
              <a:rPr lang="es-PR" dirty="0">
                <a:solidFill>
                  <a:schemeClr val="tx1"/>
                </a:solidFill>
              </a:rPr>
              <a:t>consecuencias del sistema patriarcal se manifiestan en problemas sociales tales como:</a:t>
            </a:r>
            <a:endParaRPr lang="en-US" dirty="0">
              <a:solidFill>
                <a:schemeClr val="tx1"/>
              </a:solidFill>
            </a:endParaRPr>
          </a:p>
          <a:p>
            <a:r>
              <a:rPr lang="es-PR" dirty="0">
                <a:solidFill>
                  <a:schemeClr val="tx1"/>
                </a:solidFill>
              </a:rPr>
              <a:t> </a:t>
            </a:r>
            <a:endParaRPr lang="es-PR" dirty="0" smtClean="0">
              <a:solidFill>
                <a:schemeClr val="tx1"/>
              </a:solidFill>
            </a:endParaRPr>
          </a:p>
          <a:p>
            <a:endParaRPr lang="en-US" dirty="0">
              <a:solidFill>
                <a:schemeClr val="tx1"/>
              </a:solidFill>
            </a:endParaRPr>
          </a:p>
          <a:p>
            <a:r>
              <a:rPr lang="es-PR" dirty="0">
                <a:solidFill>
                  <a:schemeClr val="tx1"/>
                </a:solidFill>
              </a:rPr>
              <a:t>Violencia doméstica, violencia sexual, explotación sexual comercial… TRAFICO</a:t>
            </a:r>
            <a:endParaRPr lang="en-US"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382000" cy="6096000"/>
          </a:xfrm>
        </p:spPr>
        <p:txBody>
          <a:bodyPr>
            <a:normAutofit fontScale="92500" lnSpcReduction="20000"/>
          </a:bodyPr>
          <a:lstStyle/>
          <a:p>
            <a:r>
              <a:rPr lang="es-PR" b="1" dirty="0">
                <a:solidFill>
                  <a:schemeClr val="tx1"/>
                </a:solidFill>
              </a:rPr>
              <a:t>Semejanzas entre la Violencia Contra la Mujer y el Tráfico</a:t>
            </a:r>
            <a:endParaRPr lang="en-US" b="1" dirty="0">
              <a:solidFill>
                <a:schemeClr val="tx1"/>
              </a:solidFill>
            </a:endParaRPr>
          </a:p>
          <a:p>
            <a:r>
              <a:rPr lang="es-PR" dirty="0"/>
              <a:t> </a:t>
            </a:r>
            <a:endParaRPr lang="en-US" dirty="0"/>
          </a:p>
          <a:p>
            <a:r>
              <a:rPr lang="es-PR" b="1" dirty="0">
                <a:solidFill>
                  <a:schemeClr val="tx1"/>
                </a:solidFill>
              </a:rPr>
              <a:t>Ambos existen como parte de un sistema patriarcal de poder y control en el que:</a:t>
            </a:r>
            <a:endParaRPr lang="en-US" b="1" dirty="0">
              <a:solidFill>
                <a:schemeClr val="tx1"/>
              </a:solidFill>
            </a:endParaRPr>
          </a:p>
          <a:p>
            <a:r>
              <a:rPr lang="es-PR" dirty="0"/>
              <a:t> </a:t>
            </a:r>
            <a:endParaRPr lang="en-US" dirty="0"/>
          </a:p>
          <a:p>
            <a:pPr marL="339725" lvl="0" indent="-339725" algn="l">
              <a:buFont typeface="Wingdings" pitchFamily="2" charset="2"/>
              <a:buChar char="q"/>
            </a:pPr>
            <a:r>
              <a:rPr lang="es-PR" dirty="0">
                <a:solidFill>
                  <a:schemeClr val="tx1"/>
                </a:solidFill>
              </a:rPr>
              <a:t>Las mujeres y las niñas experimentan violencia de género</a:t>
            </a:r>
            <a:endParaRPr lang="en-US" dirty="0">
              <a:solidFill>
                <a:schemeClr val="tx1"/>
              </a:solidFill>
            </a:endParaRPr>
          </a:p>
          <a:p>
            <a:pPr marL="339725" lvl="0" indent="-339725" algn="l">
              <a:buFont typeface="Wingdings" pitchFamily="2" charset="2"/>
              <a:buChar char="q"/>
            </a:pPr>
            <a:r>
              <a:rPr lang="es-PR" dirty="0">
                <a:solidFill>
                  <a:schemeClr val="tx1"/>
                </a:solidFill>
              </a:rPr>
              <a:t>La norma es la subordinación de la mujer</a:t>
            </a:r>
            <a:endParaRPr lang="en-US" dirty="0">
              <a:solidFill>
                <a:schemeClr val="tx1"/>
              </a:solidFill>
            </a:endParaRPr>
          </a:p>
          <a:p>
            <a:pPr marL="339725" lvl="0" indent="-339725" algn="l">
              <a:buFont typeface="Wingdings" pitchFamily="2" charset="2"/>
              <a:buChar char="q"/>
            </a:pPr>
            <a:r>
              <a:rPr lang="es-PR" dirty="0">
                <a:solidFill>
                  <a:schemeClr val="tx1"/>
                </a:solidFill>
              </a:rPr>
              <a:t>Las mujeres son deshumanizadas y convertidas en un objeto</a:t>
            </a:r>
            <a:endParaRPr lang="en-US" dirty="0">
              <a:solidFill>
                <a:schemeClr val="tx1"/>
              </a:solidFill>
            </a:endParaRPr>
          </a:p>
          <a:p>
            <a:pPr marL="339725" lvl="0" indent="-339725" algn="l">
              <a:buFont typeface="Wingdings" pitchFamily="2" charset="2"/>
              <a:buChar char="q"/>
            </a:pPr>
            <a:r>
              <a:rPr lang="es-PR" dirty="0">
                <a:solidFill>
                  <a:schemeClr val="tx1"/>
                </a:solidFill>
              </a:rPr>
              <a:t>Las mujeres son percibidas como posesiones </a:t>
            </a:r>
            <a:endParaRPr lang="en-US" dirty="0">
              <a:solidFill>
                <a:schemeClr val="tx1"/>
              </a:solidFill>
            </a:endParaRPr>
          </a:p>
          <a:p>
            <a:pPr marL="339725" indent="-339725" algn="l">
              <a:buFont typeface="Wingdings" pitchFamily="2" charset="2"/>
              <a:buChar char="q"/>
            </a:pPr>
            <a:r>
              <a:rPr lang="es-PR" dirty="0">
                <a:solidFill>
                  <a:schemeClr val="tx1"/>
                </a:solidFill>
              </a:rPr>
              <a:t>La violencia sexual es utilizada como una herramienta primaria de poder y control </a:t>
            </a:r>
            <a:endParaRPr lang="en-US"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382000" cy="6096000"/>
          </a:xfrm>
        </p:spPr>
        <p:txBody>
          <a:bodyPr>
            <a:normAutofit fontScale="92500" lnSpcReduction="10000"/>
          </a:bodyPr>
          <a:lstStyle/>
          <a:p>
            <a:pPr algn="l"/>
            <a:r>
              <a:rPr lang="en-US" dirty="0" err="1">
                <a:solidFill>
                  <a:schemeClr val="tx1"/>
                </a:solidFill>
              </a:rPr>
              <a:t>Semejanzas</a:t>
            </a:r>
            <a:r>
              <a:rPr lang="en-US" dirty="0">
                <a:solidFill>
                  <a:schemeClr val="tx1"/>
                </a:solidFill>
              </a:rPr>
              <a:t> 2</a:t>
            </a:r>
          </a:p>
          <a:p>
            <a:r>
              <a:rPr lang="en-US" dirty="0">
                <a:solidFill>
                  <a:schemeClr val="tx1"/>
                </a:solidFill>
              </a:rPr>
              <a:t> </a:t>
            </a:r>
          </a:p>
          <a:p>
            <a:pPr marL="339725" lvl="0" indent="-339725" algn="l">
              <a:buFont typeface="Wingdings" pitchFamily="2" charset="2"/>
              <a:buChar char="q"/>
            </a:pPr>
            <a:r>
              <a:rPr lang="es-PR" dirty="0">
                <a:solidFill>
                  <a:schemeClr val="tx1"/>
                </a:solidFill>
              </a:rPr>
              <a:t>El género es </a:t>
            </a:r>
            <a:r>
              <a:rPr lang="es-PR" dirty="0" err="1">
                <a:solidFill>
                  <a:schemeClr val="tx1"/>
                </a:solidFill>
              </a:rPr>
              <a:t>sexualizado</a:t>
            </a:r>
            <a:r>
              <a:rPr lang="es-PR" dirty="0">
                <a:solidFill>
                  <a:schemeClr val="tx1"/>
                </a:solidFill>
              </a:rPr>
              <a:t>, especialmente bajo heterosexualidad, creando inequidad de género</a:t>
            </a:r>
            <a:endParaRPr lang="en-US" dirty="0">
              <a:solidFill>
                <a:schemeClr val="tx1"/>
              </a:solidFill>
            </a:endParaRPr>
          </a:p>
          <a:p>
            <a:pPr marL="339725" lvl="0" indent="-339725" algn="l">
              <a:buFont typeface="Wingdings" pitchFamily="2" charset="2"/>
              <a:buChar char="q"/>
            </a:pPr>
            <a:r>
              <a:rPr lang="es-PR" dirty="0">
                <a:solidFill>
                  <a:schemeClr val="tx1"/>
                </a:solidFill>
              </a:rPr>
              <a:t>Existe una jerarquía sexual</a:t>
            </a:r>
            <a:endParaRPr lang="en-US" dirty="0">
              <a:solidFill>
                <a:schemeClr val="tx1"/>
              </a:solidFill>
            </a:endParaRPr>
          </a:p>
          <a:p>
            <a:pPr marL="339725" lvl="0" indent="-339725" algn="l">
              <a:buFont typeface="Wingdings" pitchFamily="2" charset="2"/>
              <a:buChar char="q"/>
            </a:pPr>
            <a:r>
              <a:rPr lang="es-PR" dirty="0">
                <a:solidFill>
                  <a:schemeClr val="tx1"/>
                </a:solidFill>
              </a:rPr>
              <a:t>El uso de la mujer dentro de la comercialización del sexo es la “erotización” del poder y el control</a:t>
            </a:r>
            <a:endParaRPr lang="en-US" dirty="0">
              <a:solidFill>
                <a:schemeClr val="tx1"/>
              </a:solidFill>
            </a:endParaRPr>
          </a:p>
          <a:p>
            <a:pPr marL="339725" lvl="0" indent="-339725" algn="l">
              <a:buFont typeface="Wingdings" pitchFamily="2" charset="2"/>
              <a:buChar char="q"/>
            </a:pPr>
            <a:r>
              <a:rPr lang="es-PR" dirty="0">
                <a:solidFill>
                  <a:schemeClr val="tx1"/>
                </a:solidFill>
              </a:rPr>
              <a:t>La violencia contra la muer es fundamental tanto para la construcción de la masculinidad como para el tráfico</a:t>
            </a:r>
            <a:endParaRPr lang="en-US" dirty="0">
              <a:solidFill>
                <a:schemeClr val="tx1"/>
              </a:solidFill>
            </a:endParaRPr>
          </a:p>
          <a:p>
            <a:pPr marL="339725" indent="-339725" algn="l">
              <a:buFont typeface="Wingdings" pitchFamily="2" charset="2"/>
              <a:buChar char="q"/>
            </a:pPr>
            <a:r>
              <a:rPr lang="es-PR" dirty="0">
                <a:solidFill>
                  <a:schemeClr val="tx1"/>
                </a:solidFill>
              </a:rPr>
              <a:t>Cada estructura e institución en el continuo de la violencia exacerba la explotación de la mujer</a:t>
            </a:r>
            <a:endParaRPr lang="en-US"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143000"/>
          </a:xfrm>
        </p:spPr>
        <p:txBody>
          <a:bodyPr>
            <a:noAutofit/>
          </a:bodyPr>
          <a:lstStyle/>
          <a:p>
            <a:r>
              <a:rPr lang="es-PR" sz="1800" dirty="0"/>
              <a:t>Esta Rueda de Poder y Control demuestra las muchas maneras en que las mujeres y niños traficados pueden ser abusados y obligados a permanecer en la situación, una vez han sido raptados, engañados, vendidos, forzados, a esta nueva forma de esclavitud.</a:t>
            </a:r>
            <a:r>
              <a:rPr lang="en-US" sz="2000" dirty="0"/>
              <a:t/>
            </a:r>
            <a:br>
              <a:rPr lang="en-US" sz="2000" dirty="0"/>
            </a:br>
            <a:endParaRPr lang="en-US" sz="2000" dirty="0"/>
          </a:p>
        </p:txBody>
      </p:sp>
      <p:sp>
        <p:nvSpPr>
          <p:cNvPr id="3" name="Content Placeholder 2"/>
          <p:cNvSpPr>
            <a:spLocks noGrp="1"/>
          </p:cNvSpPr>
          <p:nvPr>
            <p:ph sz="half" idx="1"/>
          </p:nvPr>
        </p:nvSpPr>
        <p:spPr>
          <a:xfrm>
            <a:off x="228600" y="1295400"/>
            <a:ext cx="4267200" cy="5334000"/>
          </a:xfrm>
        </p:spPr>
        <p:txBody>
          <a:bodyPr>
            <a:normAutofit fontScale="40000" lnSpcReduction="20000"/>
          </a:bodyPr>
          <a:lstStyle/>
          <a:p>
            <a:pPr>
              <a:buNone/>
            </a:pPr>
            <a:r>
              <a:rPr lang="es-PR" sz="2900" b="1" u="sng" dirty="0"/>
              <a:t>Usando a los Niños</a:t>
            </a:r>
            <a:endParaRPr lang="en-US" sz="2900" b="1" u="sng" dirty="0"/>
          </a:p>
          <a:p>
            <a:pPr lvl="0"/>
            <a:r>
              <a:rPr lang="es-PR" sz="2900" dirty="0"/>
              <a:t>Realizando abortos forzados</a:t>
            </a:r>
            <a:endParaRPr lang="en-US" sz="2900" dirty="0"/>
          </a:p>
          <a:p>
            <a:pPr lvl="0"/>
            <a:r>
              <a:rPr lang="es-PR" sz="2900" dirty="0"/>
              <a:t>Vendiendo o atando sus niños a la </a:t>
            </a:r>
            <a:r>
              <a:rPr lang="es-PR" sz="2900" dirty="0" smtClean="0"/>
              <a:t>prostitución</a:t>
            </a:r>
          </a:p>
          <a:p>
            <a:pPr>
              <a:buNone/>
            </a:pPr>
            <a:r>
              <a:rPr lang="es-PR" sz="2900" b="1" u="sng" dirty="0"/>
              <a:t>Abuso Económico</a:t>
            </a:r>
            <a:endParaRPr lang="en-US" sz="2900" b="1" u="sng" dirty="0"/>
          </a:p>
          <a:p>
            <a:pPr lvl="0"/>
            <a:r>
              <a:rPr lang="es-PR" sz="2900" dirty="0"/>
              <a:t>No permitirle quedarse con sus ganancias</a:t>
            </a:r>
            <a:endParaRPr lang="en-US" sz="2900" dirty="0"/>
          </a:p>
          <a:p>
            <a:pPr lvl="0"/>
            <a:r>
              <a:rPr lang="es-PR" sz="2900" dirty="0"/>
              <a:t>No permitirle que “gane dinero”</a:t>
            </a:r>
            <a:endParaRPr lang="en-US" sz="2900" dirty="0"/>
          </a:p>
          <a:p>
            <a:pPr lvl="0"/>
            <a:r>
              <a:rPr lang="es-PR" sz="2900" dirty="0"/>
              <a:t>Mantenerla atada a deudas</a:t>
            </a:r>
            <a:endParaRPr lang="en-US" sz="2900" dirty="0"/>
          </a:p>
          <a:p>
            <a:pPr lvl="0"/>
            <a:r>
              <a:rPr lang="es-PR" sz="2900" dirty="0"/>
              <a:t>Venderle a ella sus propios </a:t>
            </a:r>
            <a:r>
              <a:rPr lang="es-PR" sz="2900" dirty="0" smtClean="0"/>
              <a:t>documentos</a:t>
            </a:r>
          </a:p>
          <a:p>
            <a:pPr>
              <a:buNone/>
            </a:pPr>
            <a:r>
              <a:rPr lang="es-PR" sz="2900" b="1" u="sng" dirty="0"/>
              <a:t>Amenazas</a:t>
            </a:r>
            <a:endParaRPr lang="en-US" sz="2900" b="1" u="sng" dirty="0"/>
          </a:p>
          <a:p>
            <a:pPr lvl="0"/>
            <a:r>
              <a:rPr lang="es-PR" sz="2900" dirty="0"/>
              <a:t>Amenazarla de muerte a ella/o su familia</a:t>
            </a:r>
            <a:endParaRPr lang="en-US" sz="2900" dirty="0"/>
          </a:p>
          <a:p>
            <a:pPr lvl="0"/>
            <a:r>
              <a:rPr lang="es-PR" sz="2900" dirty="0"/>
              <a:t>Amenazarla con aumentar su “deuda”</a:t>
            </a:r>
            <a:endParaRPr lang="en-US" sz="2900" dirty="0"/>
          </a:p>
          <a:p>
            <a:pPr lvl="0"/>
            <a:r>
              <a:rPr lang="es-PR" sz="2900" dirty="0"/>
              <a:t>Amenazar con re-venderla</a:t>
            </a:r>
            <a:endParaRPr lang="en-US" sz="2900" dirty="0"/>
          </a:p>
          <a:p>
            <a:pPr lvl="0"/>
            <a:r>
              <a:rPr lang="es-PR" sz="2900" dirty="0"/>
              <a:t>Amenazar con aumentar el número de sus “clientes”</a:t>
            </a:r>
            <a:endParaRPr lang="en-US" sz="2900" dirty="0"/>
          </a:p>
          <a:p>
            <a:pPr lvl="0">
              <a:buNone/>
            </a:pPr>
            <a:endParaRPr lang="en-US" dirty="0"/>
          </a:p>
          <a:p>
            <a:pPr lvl="0">
              <a:buNone/>
            </a:pPr>
            <a:endParaRPr lang="en-US" dirty="0"/>
          </a:p>
          <a:p>
            <a:endParaRPr lang="en-US" dirty="0"/>
          </a:p>
        </p:txBody>
      </p:sp>
      <p:sp>
        <p:nvSpPr>
          <p:cNvPr id="4" name="Content Placeholder 3"/>
          <p:cNvSpPr>
            <a:spLocks noGrp="1"/>
          </p:cNvSpPr>
          <p:nvPr>
            <p:ph sz="half" idx="2"/>
          </p:nvPr>
        </p:nvSpPr>
        <p:spPr>
          <a:xfrm>
            <a:off x="4648200" y="1295400"/>
            <a:ext cx="4267200" cy="5257800"/>
          </a:xfrm>
        </p:spPr>
        <p:txBody>
          <a:bodyPr>
            <a:normAutofit fontScale="40000" lnSpcReduction="20000"/>
          </a:bodyPr>
          <a:lstStyle/>
          <a:p>
            <a:pPr>
              <a:buNone/>
            </a:pPr>
            <a:r>
              <a:rPr lang="es-PR" sz="3400" b="1" u="sng" dirty="0"/>
              <a:t>Abuso Emocional</a:t>
            </a:r>
            <a:endParaRPr lang="en-US" sz="3400" b="1" u="sng" dirty="0"/>
          </a:p>
          <a:p>
            <a:pPr lvl="0"/>
            <a:r>
              <a:rPr lang="es-PR" sz="3400" dirty="0"/>
              <a:t>Destruyendo su propiedad personal</a:t>
            </a:r>
            <a:endParaRPr lang="en-US" sz="3400" dirty="0"/>
          </a:p>
          <a:p>
            <a:pPr lvl="0"/>
            <a:r>
              <a:rPr lang="es-PR" sz="3400" dirty="0"/>
              <a:t>Forzándola a vestirse y verse de cierta manera</a:t>
            </a:r>
            <a:endParaRPr lang="en-US" sz="3400" dirty="0"/>
          </a:p>
          <a:p>
            <a:pPr lvl="0"/>
            <a:r>
              <a:rPr lang="es-PR" sz="3400" dirty="0"/>
              <a:t>Diciéndole que su familia y/o cultura nunca la recibirá de vuelta</a:t>
            </a:r>
            <a:endParaRPr lang="en-US" sz="3400" dirty="0"/>
          </a:p>
          <a:p>
            <a:pPr lvl="0"/>
            <a:r>
              <a:rPr lang="es-PR" sz="3400" dirty="0"/>
              <a:t>“Ahora estas manchada”</a:t>
            </a:r>
            <a:endParaRPr lang="en-US" sz="3400" dirty="0"/>
          </a:p>
          <a:p>
            <a:pPr>
              <a:buNone/>
            </a:pPr>
            <a:r>
              <a:rPr lang="es-PR" sz="3400" dirty="0"/>
              <a:t> </a:t>
            </a:r>
            <a:endParaRPr lang="en-US" sz="3400" dirty="0"/>
          </a:p>
          <a:p>
            <a:pPr>
              <a:buNone/>
            </a:pPr>
            <a:r>
              <a:rPr lang="es-PR" sz="3400" b="1" u="sng" dirty="0"/>
              <a:t>Intimidación</a:t>
            </a:r>
            <a:endParaRPr lang="en-US" sz="3400" b="1" u="sng" dirty="0"/>
          </a:p>
          <a:p>
            <a:pPr lvl="0"/>
            <a:r>
              <a:rPr lang="es-PR" sz="3400" dirty="0"/>
              <a:t>Esconder o destruir sus documentos</a:t>
            </a:r>
            <a:endParaRPr lang="en-US" sz="3400" dirty="0"/>
          </a:p>
          <a:p>
            <a:pPr lvl="0"/>
            <a:r>
              <a:rPr lang="es-PR" sz="3400" dirty="0"/>
              <a:t>Esconder o destruir su propiedad en su país de origen</a:t>
            </a:r>
            <a:endParaRPr lang="en-US" sz="3400" dirty="0"/>
          </a:p>
          <a:p>
            <a:pPr lvl="0"/>
            <a:r>
              <a:rPr lang="es-PR" sz="3400" dirty="0"/>
              <a:t>Usar guardias armados o gangas para prevenir que escape</a:t>
            </a:r>
            <a:endParaRPr lang="en-US" sz="3400" dirty="0"/>
          </a:p>
          <a:p>
            <a:pPr lvl="0"/>
            <a:r>
              <a:rPr lang="es-PR" sz="3400" dirty="0"/>
              <a:t>Usarlas como “ejemplo” para otros que tratan de escapar</a:t>
            </a:r>
            <a:endParaRPr lang="en-US" sz="3400" dirty="0"/>
          </a:p>
          <a:p>
            <a:pPr>
              <a:buNone/>
            </a:pPr>
            <a:endParaRPr lang="en-US" sz="3400" dirty="0"/>
          </a:p>
          <a:p>
            <a:pPr>
              <a:buNone/>
            </a:pPr>
            <a:r>
              <a:rPr lang="es-PR" sz="3400" b="1" u="sng" dirty="0"/>
              <a:t>Aislamiento</a:t>
            </a:r>
            <a:endParaRPr lang="en-US" sz="3400" b="1" u="sng" dirty="0"/>
          </a:p>
          <a:p>
            <a:pPr lvl="0"/>
            <a:r>
              <a:rPr lang="es-PR" sz="3400" dirty="0"/>
              <a:t>No le permiten que hable con sus amigos, familia o cualquier otra persona que hable su idioma</a:t>
            </a:r>
            <a:endParaRPr lang="en-US" sz="3400" dirty="0"/>
          </a:p>
          <a:p>
            <a:pPr lvl="0"/>
            <a:r>
              <a:rPr lang="es-PR" sz="3400" dirty="0"/>
              <a:t>Mantenerla prisionera en un cuarto o casa por meses o años</a:t>
            </a:r>
            <a:endParaRPr lang="en-US" sz="3400" dirty="0"/>
          </a:p>
          <a:p>
            <a:pPr lvl="0"/>
            <a:r>
              <a:rPr lang="es-PR" sz="3400" dirty="0"/>
              <a:t>Cambiando su localización para prevenir que haga conexiones</a:t>
            </a:r>
            <a:endParaRPr lang="en-US" sz="3400" dirty="0"/>
          </a:p>
          <a:p>
            <a:pPr lvl="0"/>
            <a:r>
              <a:rPr lang="es-PR" sz="3400" dirty="0"/>
              <a:t>Adicción a drogas</a:t>
            </a:r>
            <a:endParaRPr lang="en-US" sz="3400"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382000" cy="6096000"/>
          </a:xfrm>
        </p:spPr>
        <p:txBody>
          <a:bodyPr>
            <a:normAutofit fontScale="40000" lnSpcReduction="20000"/>
          </a:bodyPr>
          <a:lstStyle/>
          <a:p>
            <a:r>
              <a:rPr lang="es-PR" sz="6000" b="1" dirty="0">
                <a:solidFill>
                  <a:schemeClr val="tx1"/>
                </a:solidFill>
              </a:rPr>
              <a:t>Violencia Contra la Mujer</a:t>
            </a:r>
            <a:endParaRPr lang="en-US" sz="6000" b="1" dirty="0">
              <a:solidFill>
                <a:schemeClr val="tx1"/>
              </a:solidFill>
            </a:endParaRPr>
          </a:p>
          <a:p>
            <a:pPr algn="l"/>
            <a:r>
              <a:rPr lang="es-PR" sz="5000" b="1" dirty="0">
                <a:solidFill>
                  <a:schemeClr val="tx1"/>
                </a:solidFill>
              </a:rPr>
              <a:t>Definición:</a:t>
            </a:r>
            <a:endParaRPr lang="en-US" sz="5000" b="1" dirty="0">
              <a:solidFill>
                <a:schemeClr val="tx1"/>
              </a:solidFill>
            </a:endParaRPr>
          </a:p>
          <a:p>
            <a:pPr marL="114300" indent="-114300" algn="l">
              <a:buFont typeface="Arial" pitchFamily="34" charset="0"/>
              <a:buChar char="•"/>
            </a:pPr>
            <a:r>
              <a:rPr lang="es-PR" sz="5000" dirty="0" smtClean="0">
                <a:solidFill>
                  <a:schemeClr val="tx1"/>
                </a:solidFill>
              </a:rPr>
              <a:t>“Cualquier </a:t>
            </a:r>
            <a:r>
              <a:rPr lang="es-PR" sz="5000" dirty="0">
                <a:solidFill>
                  <a:schemeClr val="tx1"/>
                </a:solidFill>
              </a:rPr>
              <a:t>acto de violencia basada en género que resulte en, o pueda resultar en daño físico, sexual o psicológico a la mujer, incluyendo amenazas de cometer estos actos, coerción o privación arbitraria de la libertad, ya sea que ocurra en público o en privado</a:t>
            </a:r>
            <a:r>
              <a:rPr lang="es-PR" sz="5000" dirty="0" smtClean="0">
                <a:solidFill>
                  <a:schemeClr val="tx1"/>
                </a:solidFill>
              </a:rPr>
              <a:t>.”</a:t>
            </a:r>
            <a:endParaRPr lang="en-US" sz="5000" dirty="0">
              <a:solidFill>
                <a:schemeClr val="tx1"/>
              </a:solidFill>
            </a:endParaRPr>
          </a:p>
          <a:p>
            <a:r>
              <a:rPr lang="es-PR" dirty="0">
                <a:solidFill>
                  <a:schemeClr val="tx1"/>
                </a:solidFill>
              </a:rPr>
              <a:t> </a:t>
            </a:r>
            <a:endParaRPr lang="en-US" dirty="0">
              <a:solidFill>
                <a:schemeClr val="tx1"/>
              </a:solidFill>
            </a:endParaRPr>
          </a:p>
          <a:p>
            <a:r>
              <a:rPr lang="es-PR" dirty="0">
                <a:solidFill>
                  <a:schemeClr val="tx1"/>
                </a:solidFill>
              </a:rPr>
              <a:t>DEVW (NU Asamblea General en su resolución 48/104 del 20 de diciembre de 1993)</a:t>
            </a:r>
            <a:endParaRPr lang="en-US" dirty="0">
              <a:solidFill>
                <a:schemeClr val="tx1"/>
              </a:solidFill>
            </a:endParaRPr>
          </a:p>
          <a:p>
            <a:r>
              <a:rPr lang="es-PR" dirty="0">
                <a:solidFill>
                  <a:schemeClr val="tx1"/>
                </a:solidFill>
              </a:rPr>
              <a:t> </a:t>
            </a:r>
            <a:endParaRPr lang="en-US" dirty="0">
              <a:solidFill>
                <a:schemeClr val="tx1"/>
              </a:solidFill>
            </a:endParaRPr>
          </a:p>
          <a:p>
            <a:r>
              <a:rPr lang="es-PR" sz="4200" b="1" dirty="0">
                <a:solidFill>
                  <a:schemeClr val="tx1"/>
                </a:solidFill>
              </a:rPr>
              <a:t>Por lo tanto, la violencia contra la mujer incluye, pero no se limita a lo siguiente:</a:t>
            </a:r>
            <a:endParaRPr lang="en-US" sz="4200" b="1" dirty="0">
              <a:solidFill>
                <a:schemeClr val="tx1"/>
              </a:solidFill>
            </a:endParaRPr>
          </a:p>
          <a:p>
            <a:pPr marL="514350" lvl="0" indent="-228600" algn="l">
              <a:buFont typeface="+mj-lt"/>
              <a:buAutoNum type="alphaLcParenR"/>
            </a:pPr>
            <a:r>
              <a:rPr lang="es-PR" sz="4200" dirty="0">
                <a:solidFill>
                  <a:schemeClr val="tx1"/>
                </a:solidFill>
              </a:rPr>
              <a:t>Violencia física, sexual y psicológica que ocurre en la familia, incluyendo las golpizas, el abuso sexual de niñas en sus hogares, violencia relacionadas a posesiones, violación marital, mutilación genital femenina y otras prácticas dolorosas tradicionales en las mujeres, violencia entre parejas no casadas, y violencia relacionada a la explotación;</a:t>
            </a:r>
            <a:endParaRPr lang="en-US" sz="4200" dirty="0">
              <a:solidFill>
                <a:schemeClr val="tx1"/>
              </a:solidFill>
            </a:endParaRPr>
          </a:p>
          <a:p>
            <a:pPr marL="514350" indent="-228600" algn="l">
              <a:buFont typeface="+mj-lt"/>
              <a:buAutoNum type="alphaLcParenR"/>
            </a:pPr>
            <a:r>
              <a:rPr lang="es-PR" sz="4200" dirty="0">
                <a:solidFill>
                  <a:schemeClr val="tx1"/>
                </a:solidFill>
              </a:rPr>
              <a:t> </a:t>
            </a:r>
            <a:endParaRPr lang="en-US" sz="4200" dirty="0">
              <a:solidFill>
                <a:schemeClr val="tx1"/>
              </a:solidFill>
            </a:endParaRPr>
          </a:p>
          <a:p>
            <a:pPr marL="514350" lvl="0" indent="-228600" algn="l">
              <a:buFont typeface="+mj-lt"/>
              <a:buAutoNum type="alphaLcParenR"/>
            </a:pPr>
            <a:r>
              <a:rPr lang="es-PR" sz="4200" dirty="0">
                <a:solidFill>
                  <a:schemeClr val="tx1"/>
                </a:solidFill>
              </a:rPr>
              <a:t>Violencia física, sexual y psicológica que ocurre en la comunidad en general, incluyendo violación, abuso sexual, hostigamiento e intimidación sexual en el trabajo, en instituciones educativas o en cualquier otro lugar, tráfico de mujeres y prostitución forzada.</a:t>
            </a:r>
            <a:endParaRPr lang="en-US" sz="4200" dirty="0">
              <a:solidFill>
                <a:schemeClr val="tx1"/>
              </a:solidFill>
            </a:endParaRPr>
          </a:p>
          <a:p>
            <a:pPr marL="514350" indent="-228600" algn="l">
              <a:buFont typeface="+mj-lt"/>
              <a:buAutoNum type="alphaLcParenR"/>
            </a:pPr>
            <a:r>
              <a:rPr lang="es-PR" sz="4200" dirty="0">
                <a:solidFill>
                  <a:schemeClr val="tx1"/>
                </a:solidFill>
              </a:rPr>
              <a:t> </a:t>
            </a:r>
            <a:endParaRPr lang="en-US" sz="4200" dirty="0">
              <a:solidFill>
                <a:schemeClr val="tx1"/>
              </a:solidFill>
            </a:endParaRPr>
          </a:p>
          <a:p>
            <a:pPr marL="514350" lvl="0" indent="-228600" algn="l">
              <a:buFont typeface="+mj-lt"/>
              <a:buAutoNum type="alphaLcParenR"/>
            </a:pPr>
            <a:r>
              <a:rPr lang="es-PR" sz="4200" dirty="0">
                <a:solidFill>
                  <a:schemeClr val="tx1"/>
                </a:solidFill>
              </a:rPr>
              <a:t>Violencia física, sexual y psicológica perpetrada y aceptada por el estado, dondequiera que ésta ocurra.</a:t>
            </a:r>
            <a:endParaRPr lang="en-US" sz="4200" dirty="0">
              <a:solidFill>
                <a:schemeClr val="tx1"/>
              </a:solidFill>
            </a:endParaRPr>
          </a:p>
          <a:p>
            <a:r>
              <a:rPr lang="es-PR" sz="4200" dirty="0">
                <a:solidFill>
                  <a:schemeClr val="tx1"/>
                </a:solidFill>
              </a:rPr>
              <a:t> </a:t>
            </a:r>
            <a:endParaRPr lang="en-US" sz="4200" dirty="0">
              <a:solidFill>
                <a:schemeClr val="tx1"/>
              </a:solidFill>
            </a:endParaRPr>
          </a:p>
          <a:p>
            <a:r>
              <a:rPr lang="es-PR" sz="4200" dirty="0">
                <a:solidFill>
                  <a:schemeClr val="tx1"/>
                </a:solidFill>
              </a:rPr>
              <a:t>Fuente: Documento final de la Cuarta Conferencia Mundial Sobre Mujeres de las Naciones Unidas, 1995 § </a:t>
            </a:r>
            <a:r>
              <a:rPr lang="es-PR" sz="4200" dirty="0" smtClean="0">
                <a:solidFill>
                  <a:schemeClr val="tx1"/>
                </a:solidFill>
              </a:rPr>
              <a:t>114</a:t>
            </a:r>
            <a:endParaRPr lang="en-US" sz="4200"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382000" cy="6096000"/>
          </a:xfrm>
        </p:spPr>
        <p:txBody>
          <a:bodyPr>
            <a:normAutofit fontScale="92500"/>
          </a:bodyPr>
          <a:lstStyle/>
          <a:p>
            <a:pPr algn="l"/>
            <a:r>
              <a:rPr lang="en-US" b="1" dirty="0" err="1">
                <a:solidFill>
                  <a:schemeClr val="tx1"/>
                </a:solidFill>
              </a:rPr>
              <a:t>Diferencias</a:t>
            </a:r>
            <a:r>
              <a:rPr lang="en-US" b="1" dirty="0">
                <a:solidFill>
                  <a:schemeClr val="tx1"/>
                </a:solidFill>
              </a:rPr>
              <a:t> </a:t>
            </a:r>
            <a:r>
              <a:rPr lang="en-US" b="1" dirty="0" err="1">
                <a:solidFill>
                  <a:schemeClr val="tx1"/>
                </a:solidFill>
              </a:rPr>
              <a:t>Primordiales</a:t>
            </a:r>
            <a:r>
              <a:rPr lang="en-US" b="1" dirty="0">
                <a:solidFill>
                  <a:schemeClr val="tx1"/>
                </a:solidFill>
              </a:rPr>
              <a:t>:</a:t>
            </a:r>
          </a:p>
          <a:p>
            <a:r>
              <a:rPr lang="en-US" dirty="0"/>
              <a:t> </a:t>
            </a:r>
          </a:p>
          <a:p>
            <a:pPr marL="169863" lvl="0" indent="-169863" algn="l">
              <a:buFont typeface="Arial" pitchFamily="34" charset="0"/>
              <a:buChar char="•"/>
            </a:pPr>
            <a:r>
              <a:rPr lang="es-PR" dirty="0">
                <a:solidFill>
                  <a:schemeClr val="tx1"/>
                </a:solidFill>
              </a:rPr>
              <a:t>Mientras en los casos de violencia doméstica, violencia entre quienes se citan, agresión sexual, acoso, trauma sexual en las fuerzas militares, etc. La mayoría de los delincuentes son hombres, en los casos de tráfico, una cantidad significativa de los delincuentes o traficantes son mujeres</a:t>
            </a:r>
            <a:r>
              <a:rPr lang="es-PR" dirty="0" smtClean="0">
                <a:solidFill>
                  <a:schemeClr val="tx1"/>
                </a:solidFill>
              </a:rPr>
              <a:t>.</a:t>
            </a:r>
            <a:endParaRPr lang="es-PR" dirty="0">
              <a:solidFill>
                <a:schemeClr val="tx1"/>
              </a:solidFill>
            </a:endParaRPr>
          </a:p>
          <a:p>
            <a:pPr marL="169863" lvl="0" indent="-169863" algn="l"/>
            <a:endParaRPr lang="en-US" dirty="0">
              <a:solidFill>
                <a:schemeClr val="tx1"/>
              </a:solidFill>
            </a:endParaRPr>
          </a:p>
          <a:p>
            <a:pPr marL="169863" indent="-169863" algn="l">
              <a:buFont typeface="Arial" pitchFamily="34" charset="0"/>
              <a:buChar char="•"/>
            </a:pPr>
            <a:r>
              <a:rPr lang="es-PR" dirty="0">
                <a:solidFill>
                  <a:schemeClr val="tx1"/>
                </a:solidFill>
              </a:rPr>
              <a:t>Algunas de las delincuentes que trafican nunca han experimentado violencia, pero ven la violencia como una parte necesaria del negocio.</a:t>
            </a:r>
            <a:endParaRPr lang="en-US"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382000" cy="6096000"/>
          </a:xfrm>
        </p:spPr>
        <p:txBody>
          <a:bodyPr/>
          <a:lstStyle/>
          <a:p>
            <a:pPr algn="l"/>
            <a:r>
              <a:rPr lang="es-PR" b="1" dirty="0">
                <a:solidFill>
                  <a:schemeClr val="tx1"/>
                </a:solidFill>
              </a:rPr>
              <a:t>Diferencias 2</a:t>
            </a:r>
            <a:endParaRPr lang="en-US" b="1" dirty="0">
              <a:solidFill>
                <a:schemeClr val="tx1"/>
              </a:solidFill>
            </a:endParaRPr>
          </a:p>
          <a:p>
            <a:pPr marL="233363" lvl="0" indent="-233363" algn="l">
              <a:buFont typeface="Arial" pitchFamily="34" charset="0"/>
              <a:buChar char="•"/>
            </a:pPr>
            <a:r>
              <a:rPr lang="es-PR" dirty="0">
                <a:solidFill>
                  <a:schemeClr val="tx1"/>
                </a:solidFill>
              </a:rPr>
              <a:t>Otras traficantes femeninas fueron víctimas de tráfico y suben por las filas como una manera de tratar de escapar de la violencia (ej. Conocidas como “las más bajas” en la prostitución)</a:t>
            </a:r>
            <a:endParaRPr lang="en-US" dirty="0">
              <a:solidFill>
                <a:schemeClr val="tx1"/>
              </a:solidFill>
            </a:endParaRPr>
          </a:p>
          <a:p>
            <a:pPr marL="233363" indent="-233363" algn="l">
              <a:buFont typeface="Arial" pitchFamily="34" charset="0"/>
              <a:buChar char="•"/>
            </a:pPr>
            <a:r>
              <a:rPr lang="es-PR" dirty="0">
                <a:solidFill>
                  <a:schemeClr val="tx1"/>
                </a:solidFill>
              </a:rPr>
              <a:t>Otra diferencia significativa es el hecho de que los traficantes son motivados por las ganancias, mientras que los delincuentes que cometen violencia contra la mujer rara vez son motivados por el dinero.</a:t>
            </a:r>
            <a:endParaRPr lang="en-US"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382000" cy="6096000"/>
          </a:xfrm>
        </p:spPr>
        <p:txBody>
          <a:bodyPr>
            <a:normAutofit fontScale="92500" lnSpcReduction="10000"/>
          </a:bodyPr>
          <a:lstStyle/>
          <a:p>
            <a:r>
              <a:rPr lang="es-PR" dirty="0">
                <a:solidFill>
                  <a:schemeClr val="tx1"/>
                </a:solidFill>
              </a:rPr>
              <a:t>Estas “diferencias” también están muy conectadas a la noción patriarcal de que TODAS las personas, hombres y mujeres, son socializadas de la misma manera:</a:t>
            </a:r>
            <a:endParaRPr lang="en-US" dirty="0">
              <a:solidFill>
                <a:schemeClr val="tx1"/>
              </a:solidFill>
            </a:endParaRPr>
          </a:p>
          <a:p>
            <a:r>
              <a:rPr lang="es-PR" dirty="0">
                <a:solidFill>
                  <a:schemeClr val="tx1"/>
                </a:solidFill>
              </a:rPr>
              <a:t> </a:t>
            </a:r>
            <a:endParaRPr lang="en-US" dirty="0">
              <a:solidFill>
                <a:schemeClr val="tx1"/>
              </a:solidFill>
            </a:endParaRPr>
          </a:p>
          <a:p>
            <a:r>
              <a:rPr lang="es-PR" dirty="0">
                <a:solidFill>
                  <a:schemeClr val="tx1"/>
                </a:solidFill>
              </a:rPr>
              <a:t>“Un número significativo de traficantes o quienes apoyan financieramente el tráfico son mujeres…</a:t>
            </a:r>
            <a:endParaRPr lang="en-US" dirty="0">
              <a:solidFill>
                <a:schemeClr val="tx1"/>
              </a:solidFill>
            </a:endParaRPr>
          </a:p>
          <a:p>
            <a:r>
              <a:rPr lang="es-PR" dirty="0">
                <a:solidFill>
                  <a:schemeClr val="tx1"/>
                </a:solidFill>
              </a:rPr>
              <a:t>…algunas ven la violencia como una parte necesaria del negocio.”</a:t>
            </a:r>
            <a:endParaRPr lang="en-US" dirty="0">
              <a:solidFill>
                <a:schemeClr val="tx1"/>
              </a:solidFill>
            </a:endParaRPr>
          </a:p>
          <a:p>
            <a:r>
              <a:rPr lang="es-PR" dirty="0">
                <a:solidFill>
                  <a:schemeClr val="tx1"/>
                </a:solidFill>
              </a:rPr>
              <a:t>Socialización del poder y control.</a:t>
            </a:r>
            <a:endParaRPr lang="en-US" dirty="0">
              <a:solidFill>
                <a:schemeClr val="tx1"/>
              </a:solidFill>
            </a:endParaRPr>
          </a:p>
          <a:p>
            <a:r>
              <a:rPr lang="es-PR" dirty="0">
                <a:solidFill>
                  <a:schemeClr val="tx1"/>
                </a:solidFill>
              </a:rPr>
              <a:t>(Tanto los hombres como las mujeres venden niñas, mujeres, y niños sabiendo abiertamente que serán violados e inclusive podrían ser asesinados).</a:t>
            </a:r>
            <a:endParaRPr lang="en-US"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382000" cy="6096000"/>
          </a:xfrm>
        </p:spPr>
        <p:txBody>
          <a:bodyPr/>
          <a:lstStyle/>
          <a:p>
            <a:endParaRPr lang="es-PR" dirty="0" smtClean="0"/>
          </a:p>
          <a:p>
            <a:r>
              <a:rPr lang="es-PR" dirty="0" smtClean="0">
                <a:solidFill>
                  <a:schemeClr val="tx1"/>
                </a:solidFill>
              </a:rPr>
              <a:t>“</a:t>
            </a:r>
            <a:r>
              <a:rPr lang="es-PR" dirty="0">
                <a:solidFill>
                  <a:schemeClr val="tx1"/>
                </a:solidFill>
              </a:rPr>
              <a:t>Los traficantes son motivados por las ganancias, mientras que otros delincuentes que cometen violencia contra la mujer rara vez son motivados por el dinero</a:t>
            </a:r>
            <a:r>
              <a:rPr lang="es-PR" dirty="0" smtClean="0">
                <a:solidFill>
                  <a:schemeClr val="tx1"/>
                </a:solidFill>
              </a:rPr>
              <a:t>.”</a:t>
            </a:r>
          </a:p>
          <a:p>
            <a:endParaRPr lang="en-US" dirty="0">
              <a:solidFill>
                <a:schemeClr val="tx1"/>
              </a:solidFill>
            </a:endParaRPr>
          </a:p>
          <a:p>
            <a:pPr lvl="0">
              <a:buFont typeface="Calibri" pitchFamily="34" charset="0"/>
              <a:buChar char="→"/>
            </a:pPr>
            <a:r>
              <a:rPr lang="es-PR" dirty="0">
                <a:solidFill>
                  <a:schemeClr val="tx1"/>
                </a:solidFill>
              </a:rPr>
              <a:t>Sistema Patriarca de Capital</a:t>
            </a:r>
            <a:endParaRPr lang="en-US" dirty="0">
              <a:solidFill>
                <a:schemeClr val="tx1"/>
              </a:solidFill>
            </a:endParaRPr>
          </a:p>
          <a:p>
            <a:r>
              <a:rPr lang="es-PR" dirty="0" smtClean="0">
                <a:solidFill>
                  <a:schemeClr val="tx1"/>
                </a:solidFill>
              </a:rPr>
              <a:t>= Las </a:t>
            </a:r>
            <a:r>
              <a:rPr lang="es-PR" dirty="0">
                <a:solidFill>
                  <a:schemeClr val="tx1"/>
                </a:solidFill>
              </a:rPr>
              <a:t>mujeres son posesiones</a:t>
            </a:r>
            <a:endParaRPr lang="en-US"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382000" cy="6096000"/>
          </a:xfrm>
        </p:spPr>
        <p:txBody>
          <a:bodyPr>
            <a:normAutofit lnSpcReduction="10000"/>
          </a:bodyPr>
          <a:lstStyle/>
          <a:p>
            <a:pPr algn="l"/>
            <a:r>
              <a:rPr lang="es-PR" b="1" dirty="0">
                <a:solidFill>
                  <a:schemeClr val="tx1"/>
                </a:solidFill>
              </a:rPr>
              <a:t>Para Terminar…</a:t>
            </a:r>
            <a:endParaRPr lang="en-US" b="1" dirty="0">
              <a:solidFill>
                <a:schemeClr val="tx1"/>
              </a:solidFill>
            </a:endParaRPr>
          </a:p>
          <a:p>
            <a:r>
              <a:rPr lang="es-PR" dirty="0"/>
              <a:t> </a:t>
            </a:r>
            <a:endParaRPr lang="en-US" dirty="0"/>
          </a:p>
          <a:p>
            <a:r>
              <a:rPr lang="es-PR" dirty="0">
                <a:solidFill>
                  <a:schemeClr val="tx1"/>
                </a:solidFill>
              </a:rPr>
              <a:t>La relación entre un individuo y un sistema social puede ser descrita mediante dos movimientos:</a:t>
            </a:r>
            <a:endParaRPr lang="en-US" dirty="0">
              <a:solidFill>
                <a:schemeClr val="tx1"/>
              </a:solidFill>
            </a:endParaRPr>
          </a:p>
          <a:p>
            <a:r>
              <a:rPr lang="es-PR" dirty="0">
                <a:solidFill>
                  <a:schemeClr val="tx1"/>
                </a:solidFill>
              </a:rPr>
              <a:t> </a:t>
            </a:r>
            <a:endParaRPr lang="en-US" dirty="0">
              <a:solidFill>
                <a:schemeClr val="tx1"/>
              </a:solidFill>
            </a:endParaRPr>
          </a:p>
          <a:p>
            <a:pPr marL="919163" lvl="0" indent="-514350" algn="l">
              <a:buFont typeface="+mj-lt"/>
              <a:buAutoNum type="arabicPeriod"/>
            </a:pPr>
            <a:r>
              <a:rPr lang="es-PR" dirty="0">
                <a:solidFill>
                  <a:schemeClr val="tx1"/>
                </a:solidFill>
              </a:rPr>
              <a:t>Cada uno de nosotros es formado por los sistemas sociales</a:t>
            </a:r>
            <a:endParaRPr lang="en-US" dirty="0">
              <a:solidFill>
                <a:schemeClr val="tx1"/>
              </a:solidFill>
            </a:endParaRPr>
          </a:p>
          <a:p>
            <a:pPr marL="919163" lvl="0" indent="-514350" algn="l">
              <a:buFont typeface="+mj-lt"/>
              <a:buAutoNum type="arabicPeriod"/>
            </a:pPr>
            <a:r>
              <a:rPr lang="es-PR" dirty="0">
                <a:solidFill>
                  <a:schemeClr val="tx1"/>
                </a:solidFill>
              </a:rPr>
              <a:t>Nosotros causamos los sistemas sociales</a:t>
            </a:r>
            <a:endParaRPr lang="en-US" dirty="0">
              <a:solidFill>
                <a:schemeClr val="tx1"/>
              </a:solidFill>
            </a:endParaRPr>
          </a:p>
          <a:p>
            <a:r>
              <a:rPr lang="es-PR" dirty="0">
                <a:solidFill>
                  <a:schemeClr val="tx1"/>
                </a:solidFill>
              </a:rPr>
              <a:t> </a:t>
            </a:r>
            <a:endParaRPr lang="en-US" dirty="0">
              <a:solidFill>
                <a:schemeClr val="tx1"/>
              </a:solidFill>
            </a:endParaRPr>
          </a:p>
          <a:p>
            <a:r>
              <a:rPr lang="es-PR" dirty="0">
                <a:solidFill>
                  <a:schemeClr val="tx1"/>
                </a:solidFill>
              </a:rPr>
              <a:t>Cuando participamos en sistemas sociales, somos formados mediante la socialización y por los caminos de menor resistencia.</a:t>
            </a:r>
            <a:endParaRPr lang="en-US" dirty="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382000" cy="6096000"/>
          </a:xfrm>
        </p:spPr>
        <p:txBody>
          <a:bodyPr/>
          <a:lstStyle/>
          <a:p>
            <a:pPr algn="l"/>
            <a:r>
              <a:rPr lang="es-PR" b="1" dirty="0">
                <a:solidFill>
                  <a:schemeClr val="tx1"/>
                </a:solidFill>
              </a:rPr>
              <a:t>Alternativas al Estatus Quo</a:t>
            </a:r>
            <a:endParaRPr lang="en-US" b="1" dirty="0">
              <a:solidFill>
                <a:schemeClr val="tx1"/>
              </a:solidFill>
            </a:endParaRPr>
          </a:p>
          <a:p>
            <a:r>
              <a:rPr lang="es-PR" dirty="0"/>
              <a:t> </a:t>
            </a:r>
            <a:endParaRPr lang="en-US" dirty="0"/>
          </a:p>
          <a:p>
            <a:pPr algn="l"/>
            <a:r>
              <a:rPr lang="es-PR" dirty="0">
                <a:solidFill>
                  <a:schemeClr val="tx1"/>
                </a:solidFill>
              </a:rPr>
              <a:t>Las personas causan los sistemas, pero las personas también pueden desmantelar la existencia de los sistemas y ocasionar que los sistemas ocurran de manera diferente</a:t>
            </a:r>
            <a:r>
              <a:rPr lang="es-PR" dirty="0" smtClean="0">
                <a:solidFill>
                  <a:schemeClr val="tx1"/>
                </a:solidFill>
              </a:rPr>
              <a:t>.</a:t>
            </a:r>
          </a:p>
          <a:p>
            <a:pPr algn="l"/>
            <a:endParaRPr lang="en-US" dirty="0">
              <a:solidFill>
                <a:schemeClr val="tx1"/>
              </a:solidFill>
            </a:endParaRPr>
          </a:p>
          <a:p>
            <a:pPr algn="l"/>
            <a:r>
              <a:rPr lang="es-PR" dirty="0">
                <a:solidFill>
                  <a:schemeClr val="tx1"/>
                </a:solidFill>
              </a:rPr>
              <a:t>Cuando los sistemas ocurren de manera diferente, las consecuencias también son diferentes.</a:t>
            </a:r>
            <a:endParaRPr lang="en-US" dirty="0">
              <a:solidFill>
                <a:schemeClr val="tx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382000" cy="6096000"/>
          </a:xfrm>
        </p:spPr>
        <p:txBody>
          <a:bodyPr/>
          <a:lstStyle/>
          <a:p>
            <a:pPr algn="l"/>
            <a:r>
              <a:rPr lang="es-PR" b="1" dirty="0">
                <a:solidFill>
                  <a:schemeClr val="tx1"/>
                </a:solidFill>
              </a:rPr>
              <a:t>Cambiando los Sistemas Patriarcales y Desmantelando la </a:t>
            </a:r>
            <a:r>
              <a:rPr lang="es-PR" b="1" dirty="0" smtClean="0">
                <a:solidFill>
                  <a:schemeClr val="tx1"/>
                </a:solidFill>
              </a:rPr>
              <a:t>Opresión</a:t>
            </a:r>
          </a:p>
          <a:p>
            <a:pPr algn="l"/>
            <a:endParaRPr lang="en-US" b="1" dirty="0">
              <a:solidFill>
                <a:schemeClr val="tx1"/>
              </a:solidFill>
            </a:endParaRPr>
          </a:p>
          <a:p>
            <a:pPr algn="l"/>
            <a:r>
              <a:rPr lang="es-PR" dirty="0">
                <a:solidFill>
                  <a:schemeClr val="tx1"/>
                </a:solidFill>
              </a:rPr>
              <a:t>“Cambiar los sistemas patriarcales no es simplemente un asunto de cambiar los hábitos o pensamientos individuales porque estos sistemas patriarcales incluyen ideas culturales sobre los hombres y las mujeres, la red de relaciones que estructuran la vida social, y la distribución desigual del poder, recompensas y recursos que subyacen bajo el privilegio y la opresión.”</a:t>
            </a:r>
            <a:endParaRPr lang="en-US" dirty="0">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382000" cy="6096000"/>
          </a:xfrm>
        </p:spPr>
        <p:txBody>
          <a:bodyPr>
            <a:normAutofit fontScale="85000" lnSpcReduction="20000"/>
          </a:bodyPr>
          <a:lstStyle/>
          <a:p>
            <a:r>
              <a:rPr lang="es-PR" sz="3300" b="1" dirty="0">
                <a:solidFill>
                  <a:schemeClr val="tx1"/>
                </a:solidFill>
              </a:rPr>
              <a:t>Ir en Contra de los “Caminos de Menor Resistencia”</a:t>
            </a:r>
            <a:endParaRPr lang="en-US" sz="3300" b="1" dirty="0">
              <a:solidFill>
                <a:schemeClr val="tx1"/>
              </a:solidFill>
            </a:endParaRPr>
          </a:p>
          <a:p>
            <a:r>
              <a:rPr lang="es-PR" dirty="0"/>
              <a:t> </a:t>
            </a:r>
            <a:endParaRPr lang="en-US" dirty="0"/>
          </a:p>
          <a:p>
            <a:pPr algn="l"/>
            <a:r>
              <a:rPr lang="es-PR" dirty="0">
                <a:solidFill>
                  <a:schemeClr val="tx1"/>
                </a:solidFill>
              </a:rPr>
              <a:t>Los “caminos de menor resistencia” son los más fáciles posibles o las maneras más aceptables de respuesta o acción o pensamiento formados mediante los sistemas sociales.  Los seguimos porque parecen ser lo obvio o correcto.</a:t>
            </a:r>
            <a:endParaRPr lang="en-US" dirty="0">
              <a:solidFill>
                <a:schemeClr val="tx1"/>
              </a:solidFill>
            </a:endParaRPr>
          </a:p>
          <a:p>
            <a:pPr algn="l"/>
            <a:r>
              <a:rPr lang="es-PR" dirty="0">
                <a:solidFill>
                  <a:schemeClr val="tx1"/>
                </a:solidFill>
              </a:rPr>
              <a:t> </a:t>
            </a:r>
            <a:endParaRPr lang="en-US" dirty="0">
              <a:solidFill>
                <a:schemeClr val="tx1"/>
              </a:solidFill>
            </a:endParaRPr>
          </a:p>
          <a:p>
            <a:pPr algn="l"/>
            <a:r>
              <a:rPr lang="es-PR" dirty="0">
                <a:solidFill>
                  <a:schemeClr val="tx1"/>
                </a:solidFill>
              </a:rPr>
              <a:t>Algunas veces el hecho de que existen otros caminos no es obvio hasta que alguien decide cambiar la norma y tomar una ruta alternativa.</a:t>
            </a:r>
            <a:endParaRPr lang="en-US" dirty="0">
              <a:solidFill>
                <a:schemeClr val="tx1"/>
              </a:solidFill>
            </a:endParaRPr>
          </a:p>
          <a:p>
            <a:pPr algn="l"/>
            <a:r>
              <a:rPr lang="es-PR" dirty="0">
                <a:solidFill>
                  <a:schemeClr val="tx1"/>
                </a:solidFill>
              </a:rPr>
              <a:t> </a:t>
            </a:r>
            <a:endParaRPr lang="en-US" dirty="0">
              <a:solidFill>
                <a:schemeClr val="tx1"/>
              </a:solidFill>
            </a:endParaRPr>
          </a:p>
          <a:p>
            <a:pPr algn="l"/>
            <a:r>
              <a:rPr lang="es-PR" dirty="0">
                <a:solidFill>
                  <a:schemeClr val="tx1"/>
                </a:solidFill>
              </a:rPr>
              <a:t>La persona(s) que se sale de los caminos de menor resistencia para cambiar el estatus quo muchas veces experimenta resistencia, ya sea en forma de violencia o simplemente rechazo social.</a:t>
            </a:r>
            <a:endParaRPr lang="en-US" dirty="0">
              <a:solidFill>
                <a:schemeClr val="tx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382000" cy="6096000"/>
          </a:xfrm>
        </p:spPr>
        <p:txBody>
          <a:bodyPr>
            <a:normAutofit lnSpcReduction="10000"/>
          </a:bodyPr>
          <a:lstStyle/>
          <a:p>
            <a:r>
              <a:rPr lang="es-PR" b="1" dirty="0">
                <a:solidFill>
                  <a:schemeClr val="tx1"/>
                </a:solidFill>
              </a:rPr>
              <a:t>Comunidades Trabajando Juntas para Crear Cambio Social</a:t>
            </a:r>
            <a:endParaRPr lang="en-US" b="1" dirty="0">
              <a:solidFill>
                <a:schemeClr val="tx1"/>
              </a:solidFill>
            </a:endParaRPr>
          </a:p>
          <a:p>
            <a:r>
              <a:rPr lang="es-PR" dirty="0"/>
              <a:t> </a:t>
            </a:r>
            <a:endParaRPr lang="en-US" dirty="0"/>
          </a:p>
          <a:p>
            <a:pPr lvl="0" algn="l">
              <a:buFont typeface="Wingdings" pitchFamily="2" charset="2"/>
              <a:buChar char="q"/>
            </a:pPr>
            <a:r>
              <a:rPr lang="es-PR" dirty="0">
                <a:solidFill>
                  <a:schemeClr val="tx1"/>
                </a:solidFill>
              </a:rPr>
              <a:t>Utilizar lentes anti-opresión</a:t>
            </a:r>
            <a:endParaRPr lang="en-US" dirty="0">
              <a:solidFill>
                <a:schemeClr val="tx1"/>
              </a:solidFill>
            </a:endParaRPr>
          </a:p>
          <a:p>
            <a:pPr lvl="0" algn="l">
              <a:buFont typeface="Wingdings" pitchFamily="2" charset="2"/>
              <a:buChar char="q"/>
            </a:pPr>
            <a:r>
              <a:rPr lang="es-PR" dirty="0">
                <a:solidFill>
                  <a:schemeClr val="tx1"/>
                </a:solidFill>
              </a:rPr>
              <a:t>Lidiando con los Retos Comunes</a:t>
            </a:r>
            <a:endParaRPr lang="en-US" dirty="0">
              <a:solidFill>
                <a:schemeClr val="tx1"/>
              </a:solidFill>
            </a:endParaRPr>
          </a:p>
          <a:p>
            <a:pPr lvl="0" algn="l">
              <a:buFont typeface="Wingdings" pitchFamily="2" charset="2"/>
              <a:buChar char="q"/>
            </a:pPr>
            <a:r>
              <a:rPr lang="es-PR" dirty="0">
                <a:solidFill>
                  <a:schemeClr val="tx1"/>
                </a:solidFill>
              </a:rPr>
              <a:t>Juntando los recursos</a:t>
            </a:r>
            <a:endParaRPr lang="en-US" dirty="0">
              <a:solidFill>
                <a:schemeClr val="tx1"/>
              </a:solidFill>
            </a:endParaRPr>
          </a:p>
          <a:p>
            <a:pPr lvl="0" algn="l">
              <a:buFont typeface="Wingdings" pitchFamily="2" charset="2"/>
              <a:buChar char="q"/>
            </a:pPr>
            <a:r>
              <a:rPr lang="es-PR" dirty="0">
                <a:solidFill>
                  <a:schemeClr val="tx1"/>
                </a:solidFill>
              </a:rPr>
              <a:t>Capitalizando en el éxito de los movimientos de VD, AS y otros movimientos para combatir el tráfico humano</a:t>
            </a:r>
            <a:endParaRPr lang="en-US" dirty="0">
              <a:solidFill>
                <a:schemeClr val="tx1"/>
              </a:solidFill>
            </a:endParaRPr>
          </a:p>
          <a:p>
            <a:pPr lvl="1" algn="l">
              <a:buFont typeface="Wingdings" pitchFamily="2" charset="2"/>
              <a:buChar char="q"/>
            </a:pPr>
            <a:r>
              <a:rPr lang="es-PR" dirty="0" err="1">
                <a:solidFill>
                  <a:schemeClr val="tx1"/>
                </a:solidFill>
              </a:rPr>
              <a:t>Safe</a:t>
            </a:r>
            <a:r>
              <a:rPr lang="es-PR" dirty="0">
                <a:solidFill>
                  <a:schemeClr val="tx1"/>
                </a:solidFill>
              </a:rPr>
              <a:t> </a:t>
            </a:r>
            <a:r>
              <a:rPr lang="es-PR" dirty="0" err="1">
                <a:solidFill>
                  <a:schemeClr val="tx1"/>
                </a:solidFill>
              </a:rPr>
              <a:t>Horizon</a:t>
            </a:r>
            <a:r>
              <a:rPr lang="es-PR" dirty="0">
                <a:solidFill>
                  <a:schemeClr val="tx1"/>
                </a:solidFill>
              </a:rPr>
              <a:t>, NY</a:t>
            </a:r>
            <a:endParaRPr lang="en-US" dirty="0">
              <a:solidFill>
                <a:schemeClr val="tx1"/>
              </a:solidFill>
            </a:endParaRPr>
          </a:p>
          <a:p>
            <a:pPr lvl="1" algn="l">
              <a:buFont typeface="Wingdings" pitchFamily="2" charset="2"/>
              <a:buChar char="q"/>
            </a:pPr>
            <a:r>
              <a:rPr lang="es-PR" dirty="0" err="1">
                <a:solidFill>
                  <a:schemeClr val="tx1"/>
                </a:solidFill>
              </a:rPr>
              <a:t>Sojourner</a:t>
            </a:r>
            <a:r>
              <a:rPr lang="es-PR" dirty="0">
                <a:solidFill>
                  <a:schemeClr val="tx1"/>
                </a:solidFill>
              </a:rPr>
              <a:t> </a:t>
            </a:r>
            <a:r>
              <a:rPr lang="es-PR" dirty="0" err="1">
                <a:solidFill>
                  <a:schemeClr val="tx1"/>
                </a:solidFill>
              </a:rPr>
              <a:t>Peace</a:t>
            </a:r>
            <a:r>
              <a:rPr lang="es-PR" dirty="0">
                <a:solidFill>
                  <a:schemeClr val="tx1"/>
                </a:solidFill>
              </a:rPr>
              <a:t> Center, WI</a:t>
            </a:r>
            <a:endParaRPr lang="en-US" dirty="0">
              <a:solidFill>
                <a:schemeClr val="tx1"/>
              </a:solidFill>
            </a:endParaRPr>
          </a:p>
          <a:p>
            <a:pPr lvl="1" algn="l">
              <a:buFont typeface="Wingdings" pitchFamily="2" charset="2"/>
              <a:buChar char="q"/>
            </a:pPr>
            <a:r>
              <a:rPr lang="es-PR" dirty="0">
                <a:solidFill>
                  <a:schemeClr val="tx1"/>
                </a:solidFill>
              </a:rPr>
              <a:t>WCASA</a:t>
            </a:r>
            <a:endParaRPr lang="en-US" dirty="0">
              <a:solidFill>
                <a:schemeClr val="tx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382000" cy="6096000"/>
          </a:xfrm>
        </p:spPr>
        <p:txBody>
          <a:bodyPr>
            <a:normAutofit fontScale="92500" lnSpcReduction="10000"/>
          </a:bodyPr>
          <a:lstStyle/>
          <a:p>
            <a:r>
              <a:rPr lang="es-PR" sz="3800" b="1" dirty="0">
                <a:solidFill>
                  <a:schemeClr val="tx1"/>
                </a:solidFill>
              </a:rPr>
              <a:t>Programa de Tráfico Humano de WCASA</a:t>
            </a:r>
            <a:endParaRPr lang="en-US" sz="3800" b="1" dirty="0">
              <a:solidFill>
                <a:schemeClr val="tx1"/>
              </a:solidFill>
            </a:endParaRPr>
          </a:p>
          <a:p>
            <a:r>
              <a:rPr lang="es-PR" dirty="0"/>
              <a:t> </a:t>
            </a:r>
            <a:endParaRPr lang="en-US" dirty="0"/>
          </a:p>
          <a:p>
            <a:pPr lvl="0" algn="l">
              <a:buFont typeface="Wingdings" pitchFamily="2" charset="2"/>
              <a:buChar char="q"/>
            </a:pPr>
            <a:r>
              <a:rPr lang="es-PR" dirty="0" smtClean="0">
                <a:solidFill>
                  <a:schemeClr val="tx1"/>
                </a:solidFill>
              </a:rPr>
              <a:t>Filosofía</a:t>
            </a:r>
            <a:endParaRPr lang="en-US" dirty="0">
              <a:solidFill>
                <a:schemeClr val="tx1"/>
              </a:solidFill>
            </a:endParaRPr>
          </a:p>
          <a:p>
            <a:pPr lvl="1" algn="l">
              <a:buFont typeface="Wingdings" pitchFamily="2" charset="2"/>
              <a:buChar char="q"/>
            </a:pPr>
            <a:r>
              <a:rPr lang="es-PR" dirty="0">
                <a:solidFill>
                  <a:schemeClr val="tx1"/>
                </a:solidFill>
              </a:rPr>
              <a:t>Centrada en la </a:t>
            </a:r>
            <a:r>
              <a:rPr lang="es-PR" dirty="0" smtClean="0">
                <a:solidFill>
                  <a:schemeClr val="tx1"/>
                </a:solidFill>
              </a:rPr>
              <a:t>víctima</a:t>
            </a:r>
            <a:endParaRPr lang="en-US" dirty="0">
              <a:solidFill>
                <a:schemeClr val="tx1"/>
              </a:solidFill>
            </a:endParaRPr>
          </a:p>
          <a:p>
            <a:pPr lvl="1" algn="l">
              <a:buFont typeface="Wingdings" pitchFamily="2" charset="2"/>
              <a:buChar char="q"/>
            </a:pPr>
            <a:r>
              <a:rPr lang="es-PR" dirty="0">
                <a:solidFill>
                  <a:schemeClr val="tx1"/>
                </a:solidFill>
              </a:rPr>
              <a:t>Lentes </a:t>
            </a:r>
            <a:r>
              <a:rPr lang="es-PR" dirty="0" smtClean="0">
                <a:solidFill>
                  <a:schemeClr val="tx1"/>
                </a:solidFill>
              </a:rPr>
              <a:t>anti-opresión</a:t>
            </a:r>
            <a:endParaRPr lang="en-US" dirty="0">
              <a:solidFill>
                <a:schemeClr val="tx1"/>
              </a:solidFill>
            </a:endParaRPr>
          </a:p>
          <a:p>
            <a:pPr lvl="0" algn="l">
              <a:buFont typeface="Wingdings" pitchFamily="2" charset="2"/>
              <a:buChar char="q"/>
            </a:pPr>
            <a:r>
              <a:rPr lang="es-PR" dirty="0">
                <a:solidFill>
                  <a:schemeClr val="tx1"/>
                </a:solidFill>
              </a:rPr>
              <a:t>Alcance del Programa </a:t>
            </a:r>
            <a:endParaRPr lang="en-US" dirty="0">
              <a:solidFill>
                <a:schemeClr val="tx1"/>
              </a:solidFill>
            </a:endParaRPr>
          </a:p>
          <a:p>
            <a:pPr lvl="1" algn="l">
              <a:buFont typeface="Wingdings" pitchFamily="2" charset="2"/>
              <a:buChar char="q"/>
            </a:pPr>
            <a:r>
              <a:rPr lang="es-PR" dirty="0" smtClean="0">
                <a:solidFill>
                  <a:schemeClr val="tx1"/>
                </a:solidFill>
              </a:rPr>
              <a:t>Abordando </a:t>
            </a:r>
            <a:r>
              <a:rPr lang="es-PR" dirty="0">
                <a:solidFill>
                  <a:schemeClr val="tx1"/>
                </a:solidFill>
              </a:rPr>
              <a:t>el espectro completo de TH y </a:t>
            </a:r>
            <a:r>
              <a:rPr lang="es-PR" dirty="0" smtClean="0">
                <a:solidFill>
                  <a:schemeClr val="tx1"/>
                </a:solidFill>
              </a:rPr>
              <a:t>AS</a:t>
            </a:r>
            <a:endParaRPr lang="en-US" dirty="0">
              <a:solidFill>
                <a:schemeClr val="tx1"/>
              </a:solidFill>
            </a:endParaRPr>
          </a:p>
          <a:p>
            <a:pPr lvl="2" algn="l">
              <a:buFont typeface="Wingdings" pitchFamily="2" charset="2"/>
              <a:buChar char="q"/>
            </a:pPr>
            <a:r>
              <a:rPr lang="es-PR" dirty="0">
                <a:solidFill>
                  <a:schemeClr val="tx1"/>
                </a:solidFill>
              </a:rPr>
              <a:t>¿Por qué no solo el tráfico</a:t>
            </a:r>
            <a:r>
              <a:rPr lang="es-PR" dirty="0" smtClean="0">
                <a:solidFill>
                  <a:schemeClr val="tx1"/>
                </a:solidFill>
              </a:rPr>
              <a:t>?</a:t>
            </a:r>
            <a:endParaRPr lang="en-US" dirty="0">
              <a:solidFill>
                <a:schemeClr val="tx1"/>
              </a:solidFill>
            </a:endParaRPr>
          </a:p>
          <a:p>
            <a:pPr lvl="0" algn="l">
              <a:buFont typeface="Wingdings" pitchFamily="2" charset="2"/>
              <a:buChar char="q"/>
            </a:pPr>
            <a:r>
              <a:rPr lang="es-PR" dirty="0">
                <a:solidFill>
                  <a:schemeClr val="tx1"/>
                </a:solidFill>
              </a:rPr>
              <a:t>Organizaciones comunitarias / Estatales / </a:t>
            </a:r>
            <a:r>
              <a:rPr lang="es-PR" dirty="0" smtClean="0">
                <a:solidFill>
                  <a:schemeClr val="tx1"/>
                </a:solidFill>
              </a:rPr>
              <a:t>Nacionales</a:t>
            </a:r>
            <a:endParaRPr lang="en-US" dirty="0">
              <a:solidFill>
                <a:schemeClr val="tx1"/>
              </a:solidFill>
            </a:endParaRPr>
          </a:p>
          <a:p>
            <a:pPr lvl="0" algn="l">
              <a:buFont typeface="Wingdings" pitchFamily="2" charset="2"/>
              <a:buChar char="q"/>
            </a:pPr>
            <a:r>
              <a:rPr lang="es-PR" dirty="0">
                <a:solidFill>
                  <a:schemeClr val="tx1"/>
                </a:solidFill>
              </a:rPr>
              <a:t>Marco de Trabajo de Respuesta </a:t>
            </a:r>
            <a:r>
              <a:rPr lang="es-PR" dirty="0" smtClean="0">
                <a:solidFill>
                  <a:schemeClr val="tx1"/>
                </a:solidFill>
              </a:rPr>
              <a:t>Coordinada</a:t>
            </a:r>
            <a:endParaRPr lang="en-US" dirty="0">
              <a:solidFill>
                <a:schemeClr val="tx1"/>
              </a:solidFill>
            </a:endParaRPr>
          </a:p>
          <a:p>
            <a:pPr lvl="1" algn="l">
              <a:buFont typeface="Wingdings" pitchFamily="2" charset="2"/>
              <a:buChar char="q"/>
            </a:pPr>
            <a:r>
              <a:rPr lang="es-PR" dirty="0">
                <a:solidFill>
                  <a:schemeClr val="tx1"/>
                </a:solidFill>
              </a:rPr>
              <a:t>Modelos SART &amp; CCR</a:t>
            </a:r>
            <a:endParaRPr 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382000" cy="6096000"/>
          </a:xfrm>
        </p:spPr>
        <p:txBody>
          <a:bodyPr>
            <a:normAutofit fontScale="92500"/>
          </a:bodyPr>
          <a:lstStyle/>
          <a:p>
            <a:r>
              <a:rPr lang="es-PR" b="1" dirty="0">
                <a:solidFill>
                  <a:schemeClr val="tx1"/>
                </a:solidFill>
              </a:rPr>
              <a:t>Tráfico de Mujeres:</a:t>
            </a:r>
            <a:endParaRPr lang="en-US" b="1" dirty="0">
              <a:solidFill>
                <a:schemeClr val="tx1"/>
              </a:solidFill>
            </a:endParaRPr>
          </a:p>
          <a:p>
            <a:pPr algn="l"/>
            <a:r>
              <a:rPr lang="es-PR" dirty="0">
                <a:solidFill>
                  <a:schemeClr val="tx1"/>
                </a:solidFill>
              </a:rPr>
              <a:t>Basado en la definición de tráfico humano de las Naciones Unidas:</a:t>
            </a:r>
            <a:endParaRPr lang="en-US" dirty="0">
              <a:solidFill>
                <a:schemeClr val="tx1"/>
              </a:solidFill>
            </a:endParaRPr>
          </a:p>
          <a:p>
            <a:pPr marL="228600" indent="-228600" algn="l">
              <a:buFont typeface="Arial" pitchFamily="34" charset="0"/>
              <a:buChar char="•"/>
            </a:pPr>
            <a:r>
              <a:rPr lang="es-PR" dirty="0">
                <a:solidFill>
                  <a:schemeClr val="tx1"/>
                </a:solidFill>
              </a:rPr>
              <a:t>“El reclutamiento, transportación, transferencia, albergar o recibir mujeres mediante amenazas o uso de fuerza, u otras formas de coerción, rapto, fraude, engaño, abuso de poder o de una posición de vulnerabilidad, u otorgando o recibiendo beneficios o pagos para obtener el consentimiento de una mujer para propósitos de explotación.”   </a:t>
            </a:r>
            <a:endParaRPr lang="en-US" dirty="0">
              <a:solidFill>
                <a:schemeClr val="tx1"/>
              </a:solidFill>
            </a:endParaRPr>
          </a:p>
          <a:p>
            <a:r>
              <a:rPr lang="es-PR" dirty="0">
                <a:solidFill>
                  <a:schemeClr val="tx1"/>
                </a:solidFill>
              </a:rPr>
              <a:t> </a:t>
            </a:r>
            <a:endParaRPr lang="en-US" dirty="0">
              <a:solidFill>
                <a:schemeClr val="tx1"/>
              </a:solidFill>
            </a:endParaRPr>
          </a:p>
          <a:p>
            <a:r>
              <a:rPr lang="es-PR" sz="2200" dirty="0">
                <a:solidFill>
                  <a:schemeClr val="tx1"/>
                </a:solidFill>
              </a:rPr>
              <a:t>Para obtener la definición original vea al Protocolo de Tráfico de las Naciones Unidas, 2000</a:t>
            </a:r>
            <a:endParaRPr lang="en-US" sz="2200" dirty="0">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382000" cy="6096000"/>
          </a:xfrm>
        </p:spPr>
        <p:txBody>
          <a:bodyPr>
            <a:normAutofit fontScale="77500" lnSpcReduction="20000"/>
          </a:bodyPr>
          <a:lstStyle/>
          <a:p>
            <a:pPr algn="l"/>
            <a:r>
              <a:rPr lang="es-PR" b="1" dirty="0">
                <a:solidFill>
                  <a:schemeClr val="tx1"/>
                </a:solidFill>
              </a:rPr>
              <a:t>Visión General del Programa</a:t>
            </a:r>
            <a:endParaRPr lang="en-US" b="1" dirty="0">
              <a:solidFill>
                <a:schemeClr val="tx1"/>
              </a:solidFill>
            </a:endParaRPr>
          </a:p>
          <a:p>
            <a:r>
              <a:rPr lang="es-PR" dirty="0">
                <a:solidFill>
                  <a:schemeClr val="tx1"/>
                </a:solidFill>
              </a:rPr>
              <a:t> </a:t>
            </a:r>
            <a:endParaRPr lang="en-US" dirty="0">
              <a:solidFill>
                <a:schemeClr val="tx1"/>
              </a:solidFill>
            </a:endParaRPr>
          </a:p>
          <a:p>
            <a:pPr lvl="0" algn="l">
              <a:buFont typeface="Wingdings" pitchFamily="2" charset="2"/>
              <a:buChar char="q"/>
            </a:pPr>
            <a:r>
              <a:rPr lang="es-PR" dirty="0">
                <a:solidFill>
                  <a:schemeClr val="tx1"/>
                </a:solidFill>
              </a:rPr>
              <a:t>Entrenamiento</a:t>
            </a:r>
            <a:endParaRPr lang="en-US" dirty="0">
              <a:solidFill>
                <a:schemeClr val="tx1"/>
              </a:solidFill>
            </a:endParaRPr>
          </a:p>
          <a:p>
            <a:pPr lvl="0" algn="l">
              <a:buFont typeface="Wingdings" pitchFamily="2" charset="2"/>
              <a:buChar char="q"/>
            </a:pPr>
            <a:r>
              <a:rPr lang="es-PR" dirty="0">
                <a:solidFill>
                  <a:schemeClr val="tx1"/>
                </a:solidFill>
              </a:rPr>
              <a:t>Ayuda técnica</a:t>
            </a:r>
            <a:endParaRPr lang="en-US" dirty="0">
              <a:solidFill>
                <a:schemeClr val="tx1"/>
              </a:solidFill>
            </a:endParaRPr>
          </a:p>
          <a:p>
            <a:pPr lvl="0" algn="l">
              <a:buFont typeface="Wingdings" pitchFamily="2" charset="2"/>
              <a:buChar char="q"/>
            </a:pPr>
            <a:r>
              <a:rPr lang="es-PR" dirty="0">
                <a:solidFill>
                  <a:schemeClr val="tx1"/>
                </a:solidFill>
              </a:rPr>
              <a:t>Recursos</a:t>
            </a:r>
            <a:endParaRPr lang="en-US" dirty="0">
              <a:solidFill>
                <a:schemeClr val="tx1"/>
              </a:solidFill>
            </a:endParaRPr>
          </a:p>
          <a:p>
            <a:pPr lvl="0" algn="l">
              <a:buFont typeface="Wingdings" pitchFamily="2" charset="2"/>
              <a:buChar char="q"/>
            </a:pPr>
            <a:r>
              <a:rPr lang="es-PR" dirty="0">
                <a:solidFill>
                  <a:schemeClr val="tx1"/>
                </a:solidFill>
              </a:rPr>
              <a:t>Referidos</a:t>
            </a:r>
            <a:endParaRPr lang="en-US" dirty="0">
              <a:solidFill>
                <a:schemeClr val="tx1"/>
              </a:solidFill>
            </a:endParaRPr>
          </a:p>
          <a:p>
            <a:pPr lvl="0" algn="l">
              <a:buFont typeface="Wingdings" pitchFamily="2" charset="2"/>
              <a:buChar char="q"/>
            </a:pPr>
            <a:r>
              <a:rPr lang="es-PR" dirty="0">
                <a:solidFill>
                  <a:schemeClr val="tx1"/>
                </a:solidFill>
              </a:rPr>
              <a:t>Política</a:t>
            </a:r>
            <a:endParaRPr lang="en-US" dirty="0">
              <a:solidFill>
                <a:schemeClr val="tx1"/>
              </a:solidFill>
            </a:endParaRPr>
          </a:p>
          <a:p>
            <a:pPr lvl="0" algn="l">
              <a:buFont typeface="Wingdings" pitchFamily="2" charset="2"/>
              <a:buChar char="q"/>
            </a:pPr>
            <a:r>
              <a:rPr lang="es-PR" dirty="0">
                <a:solidFill>
                  <a:schemeClr val="tx1"/>
                </a:solidFill>
              </a:rPr>
              <a:t>Investigación / Colección de Datos</a:t>
            </a:r>
            <a:endParaRPr lang="en-US" dirty="0">
              <a:solidFill>
                <a:schemeClr val="tx1"/>
              </a:solidFill>
            </a:endParaRPr>
          </a:p>
          <a:p>
            <a:pPr lvl="0" algn="l">
              <a:buFont typeface="Wingdings" pitchFamily="2" charset="2"/>
              <a:buChar char="q"/>
            </a:pPr>
            <a:r>
              <a:rPr lang="es-PR" dirty="0">
                <a:solidFill>
                  <a:schemeClr val="tx1"/>
                </a:solidFill>
              </a:rPr>
              <a:t>Desarrollo de Programas</a:t>
            </a:r>
            <a:endParaRPr lang="en-US" dirty="0">
              <a:solidFill>
                <a:schemeClr val="tx1"/>
              </a:solidFill>
            </a:endParaRPr>
          </a:p>
          <a:p>
            <a:pPr lvl="0" algn="l">
              <a:buFont typeface="Wingdings" pitchFamily="2" charset="2"/>
              <a:buChar char="q"/>
            </a:pPr>
            <a:r>
              <a:rPr lang="es-PR" dirty="0">
                <a:solidFill>
                  <a:schemeClr val="tx1"/>
                </a:solidFill>
              </a:rPr>
              <a:t>Construyendo </a:t>
            </a:r>
            <a:r>
              <a:rPr lang="es-PR" dirty="0" smtClean="0">
                <a:solidFill>
                  <a:schemeClr val="tx1"/>
                </a:solidFill>
              </a:rPr>
              <a:t>Coaliciones</a:t>
            </a:r>
          </a:p>
          <a:p>
            <a:pPr lvl="0" algn="l">
              <a:buFont typeface="Wingdings" pitchFamily="2" charset="2"/>
              <a:buChar char="q"/>
            </a:pPr>
            <a:endParaRPr lang="es-PR" dirty="0">
              <a:solidFill>
                <a:schemeClr val="tx1"/>
              </a:solidFill>
            </a:endParaRPr>
          </a:p>
          <a:p>
            <a:pPr lvl="0" algn="l"/>
            <a:endParaRPr lang="en-US" dirty="0">
              <a:solidFill>
                <a:schemeClr val="tx1"/>
              </a:solidFill>
            </a:endParaRPr>
          </a:p>
          <a:p>
            <a:pPr lvl="0"/>
            <a:r>
              <a:rPr lang="es-PR" b="1" dirty="0">
                <a:solidFill>
                  <a:schemeClr val="tx1"/>
                </a:solidFill>
              </a:rPr>
              <a:t>Reto de la Implementación: Asegurando la Continuidad</a:t>
            </a:r>
            <a:endParaRPr lang="en-US" b="1" dirty="0">
              <a:solidFill>
                <a:schemeClr val="tx1"/>
              </a:solidFill>
            </a:endParaRPr>
          </a:p>
          <a:p>
            <a:r>
              <a:rPr lang="es-PR" dirty="0">
                <a:solidFill>
                  <a:schemeClr val="tx1"/>
                </a:solidFill>
              </a:rPr>
              <a:t> </a:t>
            </a:r>
            <a:endParaRPr lang="en-US" dirty="0">
              <a:solidFill>
                <a:schemeClr val="tx1"/>
              </a:solidFill>
            </a:endParaRPr>
          </a:p>
          <a:p>
            <a:r>
              <a:rPr lang="es-PR" dirty="0">
                <a:solidFill>
                  <a:schemeClr val="tx1"/>
                </a:solidFill>
              </a:rPr>
              <a:t>Pregunta: ¿Otros ejemplos de intersecciones entre el TH y la AS/VD?</a:t>
            </a:r>
            <a:endParaRPr lang="en-US" dirty="0">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382000" cy="6096000"/>
          </a:xfrm>
        </p:spPr>
        <p:txBody>
          <a:bodyPr>
            <a:normAutofit/>
          </a:bodyPr>
          <a:lstStyle/>
          <a:p>
            <a:r>
              <a:rPr lang="es-PR" dirty="0" err="1">
                <a:solidFill>
                  <a:schemeClr val="tx1"/>
                </a:solidFill>
              </a:rPr>
              <a:t>Marianna</a:t>
            </a:r>
            <a:r>
              <a:rPr lang="es-PR" dirty="0">
                <a:solidFill>
                  <a:schemeClr val="tx1"/>
                </a:solidFill>
              </a:rPr>
              <a:t> </a:t>
            </a:r>
            <a:r>
              <a:rPr lang="es-PR" dirty="0" err="1">
                <a:solidFill>
                  <a:schemeClr val="tx1"/>
                </a:solidFill>
              </a:rPr>
              <a:t>Smirnova</a:t>
            </a:r>
            <a:r>
              <a:rPr lang="es-PR" dirty="0">
                <a:solidFill>
                  <a:schemeClr val="tx1"/>
                </a:solidFill>
              </a:rPr>
              <a:t>, MIPA</a:t>
            </a:r>
            <a:endParaRPr lang="en-US" dirty="0">
              <a:solidFill>
                <a:schemeClr val="tx1"/>
              </a:solidFill>
            </a:endParaRPr>
          </a:p>
          <a:p>
            <a:r>
              <a:rPr lang="es-PR" dirty="0">
                <a:solidFill>
                  <a:schemeClr val="tx1"/>
                </a:solidFill>
              </a:rPr>
              <a:t>Consultora de Política Sobre Tráfico Humano</a:t>
            </a:r>
            <a:endParaRPr lang="en-US" dirty="0">
              <a:solidFill>
                <a:schemeClr val="tx1"/>
              </a:solidFill>
            </a:endParaRPr>
          </a:p>
          <a:p>
            <a:r>
              <a:rPr lang="es-PR" dirty="0">
                <a:solidFill>
                  <a:schemeClr val="tx1"/>
                </a:solidFill>
              </a:rPr>
              <a:t> </a:t>
            </a:r>
            <a:endParaRPr lang="en-US" dirty="0">
              <a:solidFill>
                <a:schemeClr val="tx1"/>
              </a:solidFill>
            </a:endParaRPr>
          </a:p>
          <a:p>
            <a:r>
              <a:rPr lang="es-PR" dirty="0">
                <a:solidFill>
                  <a:schemeClr val="tx1"/>
                </a:solidFill>
              </a:rPr>
              <a:t>Proyecto de Recursos de Tráfico Humano</a:t>
            </a:r>
            <a:endParaRPr lang="en-US" dirty="0">
              <a:solidFill>
                <a:schemeClr val="tx1"/>
              </a:solidFill>
            </a:endParaRPr>
          </a:p>
          <a:p>
            <a:r>
              <a:rPr lang="es-PR" dirty="0">
                <a:solidFill>
                  <a:schemeClr val="tx1"/>
                </a:solidFill>
              </a:rPr>
              <a:t> </a:t>
            </a:r>
            <a:endParaRPr lang="en-US" dirty="0">
              <a:solidFill>
                <a:schemeClr val="tx1"/>
              </a:solidFill>
            </a:endParaRPr>
          </a:p>
          <a:p>
            <a:r>
              <a:rPr lang="en-US" dirty="0">
                <a:solidFill>
                  <a:schemeClr val="tx1"/>
                </a:solidFill>
              </a:rPr>
              <a:t>Web: www.HTResourceProject.com </a:t>
            </a:r>
          </a:p>
          <a:p>
            <a:r>
              <a:rPr lang="es-PR" dirty="0">
                <a:solidFill>
                  <a:schemeClr val="tx1"/>
                </a:solidFill>
              </a:rPr>
              <a:t>Correo Electrónico: tresourceproject@gmail.com </a:t>
            </a:r>
            <a:endParaRPr lang="en-US" dirty="0">
              <a:solidFill>
                <a:schemeClr val="tx1"/>
              </a:solidFill>
            </a:endParaRPr>
          </a:p>
          <a:p>
            <a:r>
              <a:rPr lang="es-PR" dirty="0">
                <a:solidFill>
                  <a:schemeClr val="tx1"/>
                </a:solidFill>
              </a:rPr>
              <a:t>¿Preguntas?</a:t>
            </a:r>
            <a:endParaRPr lang="en-US" dirty="0">
              <a:solidFill>
                <a:schemeClr val="tx1"/>
              </a:solidFill>
            </a:endParaRPr>
          </a:p>
          <a:p>
            <a:r>
              <a:rPr lang="es-PR" dirty="0">
                <a:solidFill>
                  <a:schemeClr val="tx1"/>
                </a:solidFill>
              </a:rPr>
              <a:t>Línea Caliente Nacional de TH</a:t>
            </a:r>
            <a:endParaRPr lang="en-US" dirty="0">
              <a:solidFill>
                <a:schemeClr val="tx1"/>
              </a:solidFill>
            </a:endParaRPr>
          </a:p>
          <a:p>
            <a:r>
              <a:rPr lang="es-PR" dirty="0">
                <a:solidFill>
                  <a:schemeClr val="tx1"/>
                </a:solidFill>
              </a:rPr>
              <a:t>888-3737-888</a:t>
            </a:r>
            <a:endParaRPr lang="en-US"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382000" cy="6096000"/>
          </a:xfrm>
        </p:spPr>
        <p:txBody>
          <a:bodyPr/>
          <a:lstStyle/>
          <a:p>
            <a:endParaRPr lang="en-US" dirty="0" smtClean="0"/>
          </a:p>
          <a:p>
            <a:endParaRPr lang="en-US" dirty="0" smtClean="0">
              <a:solidFill>
                <a:schemeClr val="tx1"/>
              </a:solidFill>
            </a:endParaRPr>
          </a:p>
          <a:p>
            <a:endParaRPr lang="en-US" dirty="0">
              <a:solidFill>
                <a:schemeClr val="tx1"/>
              </a:solidFill>
            </a:endParaRPr>
          </a:p>
          <a:p>
            <a:r>
              <a:rPr lang="es-PR" dirty="0">
                <a:solidFill>
                  <a:schemeClr val="tx1"/>
                </a:solidFill>
              </a:rPr>
              <a:t>¿Cómo están conectadas estas definiciones</a:t>
            </a:r>
            <a:r>
              <a:rPr lang="es-PR" dirty="0" smtClean="0">
                <a:solidFill>
                  <a:schemeClr val="tx1"/>
                </a:solidFill>
              </a:rPr>
              <a:t>?</a:t>
            </a:r>
          </a:p>
          <a:p>
            <a:endParaRPr lang="es-PR" dirty="0">
              <a:solidFill>
                <a:schemeClr val="tx1"/>
              </a:solidFill>
            </a:endParaRPr>
          </a:p>
          <a:p>
            <a:endParaRPr lang="en-US" dirty="0">
              <a:solidFill>
                <a:schemeClr val="tx1"/>
              </a:solidFill>
            </a:endParaRPr>
          </a:p>
          <a:p>
            <a:r>
              <a:rPr lang="es-PR" dirty="0">
                <a:solidFill>
                  <a:schemeClr val="tx1"/>
                </a:solidFill>
              </a:rPr>
              <a:t>¿Cuáles son las similitudes y diferencias?</a:t>
            </a:r>
            <a:endParaRPr lang="en-US"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382000" cy="6096000"/>
          </a:xfrm>
        </p:spPr>
        <p:txBody>
          <a:bodyPr/>
          <a:lstStyle/>
          <a:p>
            <a:endParaRPr lang="en-US" dirty="0" smtClean="0"/>
          </a:p>
          <a:p>
            <a:endParaRPr lang="en-US" dirty="0"/>
          </a:p>
          <a:p>
            <a:r>
              <a:rPr lang="es-PR" dirty="0">
                <a:solidFill>
                  <a:schemeClr val="tx1"/>
                </a:solidFill>
              </a:rPr>
              <a:t>Tipos de Violencia Contra la Mujer</a:t>
            </a:r>
            <a:endParaRPr lang="en-US"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PR" sz="2400" b="1" dirty="0"/>
              <a:t>Ley de Violencia Contra la Mujer (VAWA</a:t>
            </a:r>
            <a:r>
              <a:rPr lang="es-PR" sz="2400" b="1" dirty="0" smtClean="0"/>
              <a:t>)</a:t>
            </a:r>
            <a:r>
              <a:rPr lang="es-PR" sz="2400" dirty="0" smtClean="0"/>
              <a:t/>
            </a:r>
            <a:br>
              <a:rPr lang="es-PR" sz="2400" dirty="0" smtClean="0"/>
            </a:br>
            <a:r>
              <a:rPr lang="es-PR" sz="2400" dirty="0"/>
              <a:t>Al tratar el tema de la agresión sexual, la violencia doméstica, y otros actos criminales e ilegales que afectan particularmente a las </a:t>
            </a:r>
            <a:r>
              <a:rPr lang="es-PR" sz="2400" dirty="0" smtClean="0"/>
              <a:t>mujeres</a:t>
            </a:r>
            <a:endParaRPr lang="en-US" sz="2400" dirty="0"/>
          </a:p>
        </p:txBody>
      </p:sp>
      <p:sp>
        <p:nvSpPr>
          <p:cNvPr id="3" name="Content Placeholder 2"/>
          <p:cNvSpPr>
            <a:spLocks noGrp="1"/>
          </p:cNvSpPr>
          <p:nvPr>
            <p:ph sz="half" idx="1"/>
          </p:nvPr>
        </p:nvSpPr>
        <p:spPr>
          <a:xfrm>
            <a:off x="228600" y="1600200"/>
            <a:ext cx="4191000" cy="5029200"/>
          </a:xfrm>
        </p:spPr>
        <p:txBody>
          <a:bodyPr>
            <a:noAutofit/>
          </a:bodyPr>
          <a:lstStyle/>
          <a:p>
            <a:pPr>
              <a:buNone/>
            </a:pPr>
            <a:r>
              <a:rPr lang="es-PR" sz="1100" dirty="0"/>
              <a:t>(2) ABUSO Y DESCUIDO DE NIÑOS. – cualquier acto reciente o falta de acción por parte de los padres o proveedores de cuidado con la intención de causar muerte, daños físicos o emocionales serios, abuso sexual, o explotación, o un acto o falta de acción que presenta un riesgo inminente de daños serios.</a:t>
            </a:r>
            <a:endParaRPr lang="en-US" sz="1100" dirty="0"/>
          </a:p>
          <a:p>
            <a:pPr>
              <a:buNone/>
            </a:pPr>
            <a:r>
              <a:rPr lang="es-PR" sz="1100" dirty="0"/>
              <a:t> </a:t>
            </a:r>
            <a:endParaRPr lang="en-US" sz="1100" dirty="0"/>
          </a:p>
          <a:p>
            <a:pPr>
              <a:buNone/>
            </a:pPr>
            <a:r>
              <a:rPr lang="es-PR" sz="1100" dirty="0"/>
              <a:t>(6) VIOLENCIA DOMESTICA.- incluye  ofensas o delitos menores de violencia cometida por el/la esposo(a) o ex-esposo(a) de la víctima, por una persona con quien la víctima tiene un hijo, por una persona que vive o ha vivido con la víctima (esposo/a), por una persona situada similarmente como un esposo(a) de la víctima bajo las leyes de violencia doméstica o sexual de la jurisdicción que recibe los fondos de subvenciones, o por cualquier otra persona contra un adulto o joven víctima que está protegida de los actos de esa persona bajo las leyes de violencia doméstica o familiar en esa jurisdicción.   </a:t>
            </a:r>
            <a:endParaRPr lang="en-US" sz="1100" dirty="0"/>
          </a:p>
          <a:p>
            <a:pPr>
              <a:buNone/>
            </a:pPr>
            <a:r>
              <a:rPr lang="es-PR" sz="1100" dirty="0"/>
              <a:t> </a:t>
            </a:r>
            <a:endParaRPr lang="en-US" sz="1100" dirty="0"/>
          </a:p>
          <a:p>
            <a:pPr>
              <a:buNone/>
            </a:pPr>
            <a:r>
              <a:rPr lang="es-PR" sz="1100" dirty="0"/>
              <a:t>(8) VIOLENCIA ENTRE PERSONAS QUE SE CITAN.- violencia cometida por una persona-</a:t>
            </a:r>
            <a:endParaRPr lang="en-US" sz="1100" dirty="0"/>
          </a:p>
          <a:p>
            <a:pPr>
              <a:buNone/>
            </a:pPr>
            <a:r>
              <a:rPr lang="es-PR" sz="1100" dirty="0"/>
              <a:t> </a:t>
            </a:r>
            <a:endParaRPr lang="en-US" sz="1100" dirty="0"/>
          </a:p>
          <a:p>
            <a:pPr lvl="0">
              <a:buNone/>
            </a:pPr>
            <a:r>
              <a:rPr lang="es-PR" sz="1100" dirty="0"/>
              <a:t>Que está o ha estado en una relación social de naturaleza romántica o íntima con la víctima; y</a:t>
            </a:r>
            <a:endParaRPr lang="en-US" sz="1100" dirty="0"/>
          </a:p>
          <a:p>
            <a:pPr lvl="0">
              <a:buNone/>
            </a:pPr>
            <a:r>
              <a:rPr lang="es-PR" sz="1100" dirty="0"/>
              <a:t>Donde la existencia de esta relación debe ser determinada considerando los siguientes factores:</a:t>
            </a:r>
            <a:endParaRPr lang="en-US" sz="1100" dirty="0"/>
          </a:p>
          <a:p>
            <a:pPr lvl="0">
              <a:buNone/>
            </a:pPr>
            <a:r>
              <a:rPr lang="es-PR" sz="1100" dirty="0"/>
              <a:t>La duración de la relación.</a:t>
            </a:r>
            <a:endParaRPr lang="en-US" sz="1100" dirty="0"/>
          </a:p>
          <a:p>
            <a:pPr lvl="0">
              <a:buNone/>
            </a:pPr>
            <a:r>
              <a:rPr lang="es-PR" sz="1100" dirty="0"/>
              <a:t>El tipo de relación.</a:t>
            </a:r>
            <a:endParaRPr lang="en-US" sz="1100" dirty="0"/>
          </a:p>
          <a:p>
            <a:pPr lvl="0">
              <a:buNone/>
            </a:pPr>
            <a:r>
              <a:rPr lang="es-PR" sz="1100" dirty="0"/>
              <a:t>La frecuencia de interacciones entre las personas involucradas en la relación. </a:t>
            </a:r>
            <a:endParaRPr lang="en-US" sz="1100" dirty="0"/>
          </a:p>
        </p:txBody>
      </p:sp>
      <p:sp>
        <p:nvSpPr>
          <p:cNvPr id="4" name="Content Placeholder 3"/>
          <p:cNvSpPr>
            <a:spLocks noGrp="1"/>
          </p:cNvSpPr>
          <p:nvPr>
            <p:ph sz="half" idx="2"/>
          </p:nvPr>
        </p:nvSpPr>
        <p:spPr>
          <a:xfrm>
            <a:off x="4648200" y="1600200"/>
            <a:ext cx="4267200" cy="5257800"/>
          </a:xfrm>
        </p:spPr>
        <p:txBody>
          <a:bodyPr>
            <a:normAutofit fontScale="62500" lnSpcReduction="20000"/>
          </a:bodyPr>
          <a:lstStyle/>
          <a:p>
            <a:pPr>
              <a:buNone/>
            </a:pPr>
            <a:r>
              <a:rPr lang="es-PR" sz="2000" dirty="0"/>
              <a:t>(4) MALTRATO DE NIÑOS. – abandono o abuso físico o psicológico de un niño o joven, incluyendo agresión y abuso sexual.</a:t>
            </a:r>
            <a:endParaRPr lang="en-US" sz="2000" dirty="0"/>
          </a:p>
          <a:p>
            <a:pPr>
              <a:buNone/>
            </a:pPr>
            <a:r>
              <a:rPr lang="es-PR" sz="2000" dirty="0"/>
              <a:t> </a:t>
            </a:r>
            <a:endParaRPr lang="en-US" sz="2000" dirty="0"/>
          </a:p>
          <a:p>
            <a:pPr>
              <a:buNone/>
            </a:pPr>
            <a:r>
              <a:rPr lang="es-PR" sz="2000" dirty="0"/>
              <a:t>(9) ABUSO DE ANCIANOS. – cualquier acción en contra de personas de 50 o más años de edad que aún tienen voluntad propia – </a:t>
            </a:r>
            <a:endParaRPr lang="en-US" sz="2000" dirty="0"/>
          </a:p>
          <a:p>
            <a:pPr>
              <a:buNone/>
            </a:pPr>
            <a:r>
              <a:rPr lang="es-PR" sz="2000" dirty="0"/>
              <a:t>(A) infligir o herir, confinamiento irrazonable, intimidación, o castigo cruel que resulte en daño físico, dolor, o angustia mental; o</a:t>
            </a:r>
            <a:endParaRPr lang="en-US" sz="2000" dirty="0"/>
          </a:p>
          <a:p>
            <a:pPr>
              <a:buNone/>
            </a:pPr>
            <a:r>
              <a:rPr lang="es-PR" sz="2000" dirty="0"/>
              <a:t>(B) privación cometida por una persona, incluyendo un proveedor de cuidado, bienes o servicios con la intención de ocasionar daño físico, angustia mental o enfermedad mental</a:t>
            </a:r>
            <a:endParaRPr lang="en-US" sz="2000" dirty="0"/>
          </a:p>
          <a:p>
            <a:pPr>
              <a:buNone/>
            </a:pPr>
            <a:r>
              <a:rPr lang="es-PR" sz="2000" dirty="0"/>
              <a:t>(23) AGRESION SEXUAL.-El término “agresión sexual” significa cualquier conducta especificada en el capítulo 109A del título 18, Código de los Estados Unidos, aunque la conducta ocurra en la jurisdicción marítima o territorial de los Estados Unidos o en una prisión federal, e incluye tanto agresiones cometidas por perpetradores que son desconocidos, como perpetradores que son conocidos de la víctima o relacionados por sangre o matrimonio.</a:t>
            </a:r>
            <a:endParaRPr lang="en-US" sz="2000" dirty="0"/>
          </a:p>
          <a:p>
            <a:pPr>
              <a:buNone/>
            </a:pPr>
            <a:r>
              <a:rPr lang="es-PR" sz="2000" dirty="0"/>
              <a:t>(24) ACOSO.- involucrarse en conducta dirigida a una persona específica que hace que una persona razonable – </a:t>
            </a:r>
            <a:endParaRPr lang="en-US" sz="2000" dirty="0"/>
          </a:p>
          <a:p>
            <a:pPr>
              <a:buNone/>
            </a:pPr>
            <a:r>
              <a:rPr lang="es-PR" sz="2000" dirty="0"/>
              <a:t>    (A) tema por su seguridad o la seguridad de otros; o</a:t>
            </a:r>
            <a:endParaRPr lang="en-US" sz="2000" dirty="0"/>
          </a:p>
          <a:p>
            <a:pPr>
              <a:buNone/>
            </a:pPr>
            <a:r>
              <a:rPr lang="es-PR" sz="2000" dirty="0"/>
              <a:t>(B) sufra angustia emocional considerable.</a:t>
            </a:r>
            <a:endParaRPr lang="en-US" sz="2000" dirty="0"/>
          </a:p>
          <a:p>
            <a:pPr>
              <a:buNone/>
            </a:pPr>
            <a:r>
              <a:rPr lang="es-PR" sz="2000" dirty="0"/>
              <a:t>Reautorización VAWA 2005. SEC. 40002. Definiciones y Provisiones para Subvenciones.</a:t>
            </a:r>
            <a:endParaRPr lang="en-US" sz="2000" dirty="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382000" cy="6096000"/>
          </a:xfrm>
        </p:spPr>
        <p:txBody>
          <a:bodyPr>
            <a:normAutofit fontScale="70000" lnSpcReduction="20000"/>
          </a:bodyPr>
          <a:lstStyle/>
          <a:p>
            <a:r>
              <a:rPr lang="en-US" sz="3400" b="1" dirty="0" err="1">
                <a:solidFill>
                  <a:schemeClr val="tx1"/>
                </a:solidFill>
              </a:rPr>
              <a:t>Fondos</a:t>
            </a:r>
            <a:r>
              <a:rPr lang="en-US" sz="3400" b="1" dirty="0">
                <a:solidFill>
                  <a:schemeClr val="tx1"/>
                </a:solidFill>
              </a:rPr>
              <a:t> </a:t>
            </a:r>
            <a:r>
              <a:rPr lang="en-US" sz="3400" b="1" dirty="0" err="1">
                <a:solidFill>
                  <a:schemeClr val="tx1"/>
                </a:solidFill>
              </a:rPr>
              <a:t>Federales</a:t>
            </a:r>
            <a:r>
              <a:rPr lang="en-US" sz="3400" b="1" dirty="0">
                <a:solidFill>
                  <a:schemeClr val="tx1"/>
                </a:solidFill>
              </a:rPr>
              <a:t> </a:t>
            </a:r>
            <a:r>
              <a:rPr lang="en-US" sz="3400" b="1" dirty="0" err="1">
                <a:solidFill>
                  <a:schemeClr val="tx1"/>
                </a:solidFill>
              </a:rPr>
              <a:t>para</a:t>
            </a:r>
            <a:r>
              <a:rPr lang="en-US" sz="3400" b="1" dirty="0">
                <a:solidFill>
                  <a:schemeClr val="tx1"/>
                </a:solidFill>
              </a:rPr>
              <a:t> TVPA &amp; VAWA</a:t>
            </a:r>
          </a:p>
          <a:p>
            <a:r>
              <a:rPr lang="en-US" dirty="0">
                <a:solidFill>
                  <a:schemeClr val="tx1"/>
                </a:solidFill>
              </a:rPr>
              <a:t> </a:t>
            </a:r>
          </a:p>
          <a:p>
            <a:pPr marL="171450" lvl="0" indent="-171450" algn="l">
              <a:buFont typeface="Wingdings" pitchFamily="2" charset="2"/>
              <a:buChar char="q"/>
            </a:pPr>
            <a:r>
              <a:rPr lang="es-PR" dirty="0">
                <a:solidFill>
                  <a:schemeClr val="tx1"/>
                </a:solidFill>
              </a:rPr>
              <a:t>OVW otorgó fondos a unos pocos proyectos anti-tráfico, mayormente para grupos nacionales de TA para SA y DV (Fondo para la Prevención de Violencia Familiar)</a:t>
            </a:r>
            <a:endParaRPr lang="en-US" dirty="0">
              <a:solidFill>
                <a:schemeClr val="tx1"/>
              </a:solidFill>
            </a:endParaRPr>
          </a:p>
          <a:p>
            <a:pPr marL="171450" indent="-171450" algn="l"/>
            <a:endParaRPr lang="en-US" dirty="0">
              <a:solidFill>
                <a:schemeClr val="tx1"/>
              </a:solidFill>
            </a:endParaRPr>
          </a:p>
          <a:p>
            <a:pPr marL="171450" lvl="0" indent="-171450" algn="l">
              <a:buFont typeface="Wingdings" pitchFamily="2" charset="2"/>
              <a:buChar char="q"/>
            </a:pPr>
            <a:r>
              <a:rPr lang="es-PR" dirty="0">
                <a:solidFill>
                  <a:schemeClr val="tx1"/>
                </a:solidFill>
              </a:rPr>
              <a:t>OJP ha recibido la mayoría de los fondos para Tráfico Humano</a:t>
            </a:r>
            <a:endParaRPr lang="en-US" dirty="0">
              <a:solidFill>
                <a:schemeClr val="tx1"/>
              </a:solidFill>
            </a:endParaRPr>
          </a:p>
          <a:p>
            <a:pPr marL="171450" indent="-171450" algn="l"/>
            <a:endParaRPr lang="en-US" dirty="0">
              <a:solidFill>
                <a:schemeClr val="tx1"/>
              </a:solidFill>
            </a:endParaRPr>
          </a:p>
          <a:p>
            <a:pPr marL="628650" lvl="1" indent="-171450" algn="l">
              <a:buFont typeface="Wingdings" pitchFamily="2" charset="2"/>
              <a:buChar char="q"/>
            </a:pPr>
            <a:r>
              <a:rPr lang="es-PR" dirty="0">
                <a:solidFill>
                  <a:schemeClr val="tx1"/>
                </a:solidFill>
              </a:rPr>
              <a:t>OVC – servicios a las víctimas</a:t>
            </a:r>
            <a:endParaRPr lang="en-US" dirty="0">
              <a:solidFill>
                <a:schemeClr val="tx1"/>
              </a:solidFill>
            </a:endParaRPr>
          </a:p>
          <a:p>
            <a:pPr marL="171450" indent="-171450" algn="l"/>
            <a:endParaRPr lang="en-US" dirty="0">
              <a:solidFill>
                <a:schemeClr val="tx1"/>
              </a:solidFill>
            </a:endParaRPr>
          </a:p>
          <a:p>
            <a:pPr marL="628650" lvl="1" indent="-171450" algn="l">
              <a:buFont typeface="Wingdings" pitchFamily="2" charset="2"/>
              <a:buChar char="q"/>
            </a:pPr>
            <a:r>
              <a:rPr lang="es-PR" dirty="0">
                <a:solidFill>
                  <a:schemeClr val="tx1"/>
                </a:solidFill>
              </a:rPr>
              <a:t>BJA – grupos de trabajo sobre el cumplimiento de la ley</a:t>
            </a:r>
            <a:endParaRPr lang="en-US" dirty="0">
              <a:solidFill>
                <a:schemeClr val="tx1"/>
              </a:solidFill>
            </a:endParaRPr>
          </a:p>
          <a:p>
            <a:pPr marL="171450" indent="-171450" algn="l"/>
            <a:endParaRPr lang="en-US" dirty="0">
              <a:solidFill>
                <a:schemeClr val="tx1"/>
              </a:solidFill>
            </a:endParaRPr>
          </a:p>
          <a:p>
            <a:pPr marL="171450" lvl="0" indent="-171450" algn="l">
              <a:buFont typeface="Wingdings" pitchFamily="2" charset="2"/>
              <a:buChar char="q"/>
            </a:pPr>
            <a:r>
              <a:rPr lang="es-PR" dirty="0">
                <a:solidFill>
                  <a:schemeClr val="tx1"/>
                </a:solidFill>
              </a:rPr>
              <a:t>DHHS Oficina de Relocalización de Refugiados</a:t>
            </a:r>
            <a:endParaRPr lang="en-US" dirty="0">
              <a:solidFill>
                <a:schemeClr val="tx1"/>
              </a:solidFill>
            </a:endParaRPr>
          </a:p>
          <a:p>
            <a:pPr marL="171450" indent="-171450" algn="l"/>
            <a:endParaRPr lang="en-US" dirty="0">
              <a:solidFill>
                <a:schemeClr val="tx1"/>
              </a:solidFill>
            </a:endParaRPr>
          </a:p>
          <a:p>
            <a:pPr marL="628650" lvl="1" indent="-171450" algn="l">
              <a:buFont typeface="Wingdings" pitchFamily="2" charset="2"/>
              <a:buChar char="q"/>
            </a:pPr>
            <a:r>
              <a:rPr lang="es-PR" dirty="0">
                <a:solidFill>
                  <a:schemeClr val="tx1"/>
                </a:solidFill>
              </a:rPr>
              <a:t>Rescate y Restauración – concienciación pública</a:t>
            </a:r>
            <a:endParaRPr lang="en-US" dirty="0">
              <a:solidFill>
                <a:schemeClr val="tx1"/>
              </a:solidFill>
            </a:endParaRPr>
          </a:p>
          <a:p>
            <a:pPr marL="171450" indent="-171450" algn="l"/>
            <a:endParaRPr lang="en-US" dirty="0">
              <a:solidFill>
                <a:schemeClr val="tx1"/>
              </a:solidFill>
            </a:endParaRPr>
          </a:p>
          <a:p>
            <a:pPr marL="628650" lvl="1" indent="-171450" algn="l">
              <a:buFont typeface="Wingdings" pitchFamily="2" charset="2"/>
              <a:buChar char="q"/>
            </a:pPr>
            <a:r>
              <a:rPr lang="es-PR" dirty="0">
                <a:solidFill>
                  <a:schemeClr val="tx1"/>
                </a:solidFill>
              </a:rPr>
              <a:t>USCCB – contratos para reembolsos per cápita </a:t>
            </a:r>
            <a:endParaRPr lang="en-U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382000" cy="6096000"/>
          </a:xfrm>
        </p:spPr>
        <p:txBody>
          <a:bodyPr/>
          <a:lstStyle/>
          <a:p>
            <a:endParaRPr lang="en-US" dirty="0" smtClean="0"/>
          </a:p>
          <a:p>
            <a:endParaRPr lang="en-US" dirty="0"/>
          </a:p>
          <a:p>
            <a:endParaRPr lang="en-US" dirty="0" smtClean="0"/>
          </a:p>
          <a:p>
            <a:endParaRPr lang="en-US" dirty="0"/>
          </a:p>
          <a:p>
            <a:r>
              <a:rPr lang="es-PR" dirty="0">
                <a:solidFill>
                  <a:schemeClr val="tx1"/>
                </a:solidFill>
              </a:rPr>
              <a:t>Tipos de Tráfico</a:t>
            </a:r>
            <a:endParaRPr lang="en-US"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382000" cy="6096000"/>
          </a:xfrm>
        </p:spPr>
        <p:txBody>
          <a:bodyPr>
            <a:normAutofit/>
          </a:bodyPr>
          <a:lstStyle/>
          <a:p>
            <a:r>
              <a:rPr lang="es-PR" b="1" dirty="0">
                <a:solidFill>
                  <a:schemeClr val="tx1"/>
                </a:solidFill>
              </a:rPr>
              <a:t>Tráfico con el Propósito de:</a:t>
            </a:r>
            <a:endParaRPr lang="en-US" b="1" dirty="0">
              <a:solidFill>
                <a:schemeClr val="tx1"/>
              </a:solidFill>
            </a:endParaRPr>
          </a:p>
          <a:p>
            <a:pPr lvl="0" algn="l">
              <a:buFont typeface="Wingdings" pitchFamily="2" charset="2"/>
              <a:buChar char="q"/>
            </a:pPr>
            <a:r>
              <a:rPr lang="es-PR" dirty="0">
                <a:solidFill>
                  <a:schemeClr val="tx1"/>
                </a:solidFill>
              </a:rPr>
              <a:t>Sexo</a:t>
            </a:r>
            <a:endParaRPr lang="en-US" dirty="0">
              <a:solidFill>
                <a:schemeClr val="tx1"/>
              </a:solidFill>
            </a:endParaRPr>
          </a:p>
          <a:p>
            <a:pPr lvl="1" algn="l">
              <a:buFont typeface="Wingdings" pitchFamily="2" charset="2"/>
              <a:buChar char="q"/>
            </a:pPr>
            <a:r>
              <a:rPr lang="es-PR" dirty="0">
                <a:solidFill>
                  <a:schemeClr val="tx1"/>
                </a:solidFill>
              </a:rPr>
              <a:t>Tráfico de sexo en el que se introduce el sexo comercial mediante fuerza, fraude, o coerción, o en el que la persona inducida a cometer este acto es menor de 18 años.</a:t>
            </a:r>
            <a:endParaRPr lang="en-US" dirty="0">
              <a:solidFill>
                <a:schemeClr val="tx1"/>
              </a:solidFill>
            </a:endParaRPr>
          </a:p>
          <a:p>
            <a:pPr lvl="0" algn="l">
              <a:buFont typeface="Wingdings" pitchFamily="2" charset="2"/>
              <a:buChar char="q"/>
            </a:pPr>
            <a:r>
              <a:rPr lang="es-PR" dirty="0">
                <a:solidFill>
                  <a:schemeClr val="tx1"/>
                </a:solidFill>
              </a:rPr>
              <a:t>Trabajo</a:t>
            </a:r>
            <a:endParaRPr lang="en-US" dirty="0">
              <a:solidFill>
                <a:schemeClr val="tx1"/>
              </a:solidFill>
            </a:endParaRPr>
          </a:p>
          <a:p>
            <a:pPr lvl="1" algn="l">
              <a:buFont typeface="Wingdings" pitchFamily="2" charset="2"/>
              <a:buChar char="q"/>
            </a:pPr>
            <a:r>
              <a:rPr lang="es-PR" dirty="0">
                <a:solidFill>
                  <a:schemeClr val="tx1"/>
                </a:solidFill>
              </a:rPr>
              <a:t>El reclutamiento, alojo, transportación, provisión, u obtención de una persona para trabajo o servicios, mediante el uso de fuerza, fraude, o coerción con el propósito de someter a alguien a servidumbre involuntaria, deudas o esclavitud</a:t>
            </a:r>
            <a:r>
              <a:rPr lang="es-PR" dirty="0" smtClean="0">
                <a:solidFill>
                  <a:schemeClr val="tx1"/>
                </a:solidFill>
              </a:rPr>
              <a:t>.</a:t>
            </a:r>
          </a:p>
          <a:p>
            <a:pPr lvl="1" algn="r"/>
            <a:r>
              <a:rPr lang="es-PR" sz="1600" dirty="0">
                <a:solidFill>
                  <a:schemeClr val="tx1"/>
                </a:solidFill>
              </a:rPr>
              <a:t>Ley Federal de los Estados Unidos para la Protección de Víctimas de Tráfico, 2000 </a:t>
            </a:r>
            <a:endParaRPr lang="en-US" sz="1600" dirty="0">
              <a:solidFill>
                <a:schemeClr val="tx1"/>
              </a:solidFill>
            </a:endParaRP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1000</Words>
  <Application>Microsoft Office PowerPoint</Application>
  <PresentationFormat>On-screen Show (4:3)</PresentationFormat>
  <Paragraphs>273</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Slide 1</vt:lpstr>
      <vt:lpstr>Slide 2</vt:lpstr>
      <vt:lpstr>Slide 3</vt:lpstr>
      <vt:lpstr>Slide 4</vt:lpstr>
      <vt:lpstr>Slide 5</vt:lpstr>
      <vt:lpstr>Ley de Violencia Contra la Mujer (VAWA) Al tratar el tema de la agresión sexual, la violencia doméstica, y otros actos criminales e ilegales que afectan particularmente a las mujeres</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Esta Rueda de Poder y Control demuestra las muchas maneras en que las mujeres y niños traficados pueden ser abusados y obligados a permanecer en la situación, una vez han sido raptados, engañados, vendidos, forzados, a esta nueva forma de esclavitud. </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kdaugherty</dc:creator>
  <cp:lastModifiedBy>kdaugherty</cp:lastModifiedBy>
  <cp:revision>11</cp:revision>
  <dcterms:created xsi:type="dcterms:W3CDTF">2011-09-12T15:23:02Z</dcterms:created>
  <dcterms:modified xsi:type="dcterms:W3CDTF">2011-09-12T16:58:08Z</dcterms:modified>
</cp:coreProperties>
</file>